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8" r:id="rId3"/>
    <p:sldId id="264" r:id="rId4"/>
    <p:sldId id="267" r:id="rId5"/>
    <p:sldId id="258" r:id="rId6"/>
    <p:sldId id="259" r:id="rId7"/>
    <p:sldId id="261" r:id="rId8"/>
    <p:sldId id="269" r:id="rId9"/>
    <p:sldId id="270" r:id="rId10"/>
    <p:sldId id="271" r:id="rId11"/>
    <p:sldId id="284" r:id="rId12"/>
    <p:sldId id="28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755" autoAdjust="0"/>
  </p:normalViewPr>
  <p:slideViewPr>
    <p:cSldViewPr>
      <p:cViewPr varScale="1">
        <p:scale>
          <a:sx n="87" d="100"/>
          <a:sy n="87" d="100"/>
        </p:scale>
        <p:origin x="2298" y="60"/>
      </p:cViewPr>
      <p:guideLst>
        <p:guide orient="horz" pos="2160"/>
        <p:guide pos="2880"/>
      </p:guideLst>
    </p:cSldViewPr>
  </p:slideViewPr>
  <p:notesTextViewPr>
    <p:cViewPr>
      <p:scale>
        <a:sx n="1" d="1"/>
        <a:sy n="1" d="1"/>
      </p:scale>
      <p:origin x="0" y="0"/>
    </p:cViewPr>
  </p:notesTextViewPr>
  <p:sorterViewPr>
    <p:cViewPr>
      <p:scale>
        <a:sx n="100" d="100"/>
        <a:sy n="100" d="100"/>
      </p:scale>
      <p:origin x="0" y="-322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2419A5-889D-4EFB-BDC1-CF27AD22D3CE}" type="datetimeFigureOut">
              <a:rPr lang="en-US" smtClean="0"/>
              <a:t>8/22/2016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354FF7-B164-4F2A-A504-B6A2879A8FE1}" type="slidenum">
              <a:rPr lang="en-US" smtClean="0"/>
              <a:t>‹#›</a:t>
            </a:fld>
            <a:endParaRPr lang="en-US"/>
          </a:p>
        </p:txBody>
      </p:sp>
    </p:spTree>
    <p:extLst>
      <p:ext uri="{BB962C8B-B14F-4D97-AF65-F5344CB8AC3E}">
        <p14:creationId xmlns:p14="http://schemas.microsoft.com/office/powerpoint/2010/main" val="2099670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354FF7-B164-4F2A-A504-B6A2879A8FE1}" type="slidenum">
              <a:rPr lang="en-US" smtClean="0"/>
              <a:t>1</a:t>
            </a:fld>
            <a:endParaRPr lang="en-US"/>
          </a:p>
        </p:txBody>
      </p:sp>
    </p:spTree>
    <p:extLst>
      <p:ext uri="{BB962C8B-B14F-4D97-AF65-F5344CB8AC3E}">
        <p14:creationId xmlns:p14="http://schemas.microsoft.com/office/powerpoint/2010/main" val="38522022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exon-skipping</a:t>
            </a:r>
            <a:r>
              <a:rPr lang="en-US" baseline="0" dirty="0" smtClean="0"/>
              <a:t> junctions: if there is an </a:t>
            </a:r>
            <a:r>
              <a:rPr lang="en-US" baseline="0" dirty="0" err="1" smtClean="0"/>
              <a:t>exonic</a:t>
            </a:r>
            <a:r>
              <a:rPr lang="en-US" baseline="0" dirty="0" smtClean="0"/>
              <a:t> region between the junction of two exons, then the junction is called as “exon skipping”.</a:t>
            </a:r>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10</a:t>
            </a:fld>
            <a:endParaRPr lang="en-US"/>
          </a:p>
        </p:txBody>
      </p:sp>
    </p:spTree>
    <p:extLst>
      <p:ext uri="{BB962C8B-B14F-4D97-AF65-F5344CB8AC3E}">
        <p14:creationId xmlns:p14="http://schemas.microsoft.com/office/powerpoint/2010/main" val="2542138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Exon</a:t>
            </a:r>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11</a:t>
            </a:fld>
            <a:endParaRPr lang="en-US"/>
          </a:p>
        </p:txBody>
      </p:sp>
    </p:spTree>
    <p:extLst>
      <p:ext uri="{BB962C8B-B14F-4D97-AF65-F5344CB8AC3E}">
        <p14:creationId xmlns:p14="http://schemas.microsoft.com/office/powerpoint/2010/main" val="2542138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Exon</a:t>
            </a:r>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12</a:t>
            </a:fld>
            <a:endParaRPr lang="en-US"/>
          </a:p>
        </p:txBody>
      </p:sp>
    </p:spTree>
    <p:extLst>
      <p:ext uri="{BB962C8B-B14F-4D97-AF65-F5344CB8AC3E}">
        <p14:creationId xmlns:p14="http://schemas.microsoft.com/office/powerpoint/2010/main" val="2542138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kinds of splicing events do we catalog?</a:t>
            </a:r>
          </a:p>
          <a:p>
            <a:r>
              <a:rPr lang="en-US" baseline="0" dirty="0" smtClean="0"/>
              <a:t>Exon skipping junctions, alternative donors/acceptors, retained introns and whether junctions are annotated to a known transcript or not</a:t>
            </a:r>
          </a:p>
          <a:p>
            <a:endParaRPr lang="en-US" baseline="0" dirty="0" smtClean="0"/>
          </a:p>
          <a:p>
            <a:r>
              <a:rPr lang="en-US" baseline="0" dirty="0" smtClean="0"/>
              <a:t>To refresh your memory on splicing, when we are talking about “donor” and “acceptor” sites we are referring the boundaries between exons and introns. </a:t>
            </a:r>
          </a:p>
          <a:p>
            <a:r>
              <a:rPr lang="en-US" baseline="0" dirty="0" smtClean="0"/>
              <a:t>The donor site is the exon/intron boundary at the 3’ end of the first exon in the junction. The acceptor site is the exon/intron boundary at the 5’ end of the second exon.</a:t>
            </a:r>
          </a:p>
          <a:p>
            <a:endParaRPr lang="en-US" baseline="0" dirty="0" smtClean="0"/>
          </a:p>
          <a:p>
            <a:r>
              <a:rPr lang="en-US" baseline="0" dirty="0" smtClean="0"/>
              <a:t>How do we define these events?</a:t>
            </a:r>
          </a:p>
          <a:p>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2</a:t>
            </a:fld>
            <a:endParaRPr lang="en-US"/>
          </a:p>
        </p:txBody>
      </p:sp>
    </p:spTree>
    <p:extLst>
      <p:ext uri="{BB962C8B-B14F-4D97-AF65-F5344CB8AC3E}">
        <p14:creationId xmlns:p14="http://schemas.microsoft.com/office/powerpoint/2010/main" val="1259629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start by generating a list of all possible, logical junctions within a gene. All possible combinations of exons within a gene are made in only a 5’-&gt;3’ manner, and exclude combinations of exons that overlap with one another.</a:t>
            </a:r>
          </a:p>
          <a:p>
            <a:r>
              <a:rPr lang="en-US" baseline="0" dirty="0" smtClean="0"/>
              <a:t>Using this example, we would make E1-A:E2, E1-A:E3, E2-E3, etc.</a:t>
            </a:r>
          </a:p>
          <a:p>
            <a:r>
              <a:rPr lang="en-US" baseline="0" dirty="0" smtClean="0"/>
              <a:t>But we would not make E1-A:E1-B (overlapping pair), or E2:E1-A, E3:E1-A, etc.</a:t>
            </a:r>
          </a:p>
          <a:p>
            <a:endParaRPr lang="en-US" baseline="0" dirty="0" smtClean="0"/>
          </a:p>
          <a:p>
            <a:r>
              <a:rPr lang="en-US" baseline="0" dirty="0" smtClean="0"/>
              <a:t>The example junctions on the right are not made. As there are no known biological mechanisms where the splicing of a transcript “loops” back on itself</a:t>
            </a:r>
          </a:p>
          <a:p>
            <a:r>
              <a:rPr lang="en-US" baseline="0" dirty="0" smtClean="0"/>
              <a:t>It makes no sense to make these junctions! </a:t>
            </a:r>
          </a:p>
          <a:p>
            <a:endParaRPr lang="en-US" baseline="0" dirty="0" smtClean="0"/>
          </a:p>
          <a:p>
            <a:r>
              <a:rPr lang="en-US" baseline="0" dirty="0" smtClean="0"/>
              <a:t>We also don’t make trans-splicing events made (</a:t>
            </a:r>
            <a:r>
              <a:rPr lang="en-US" baseline="0" dirty="0" err="1" smtClean="0"/>
              <a:t>ie</a:t>
            </a:r>
            <a:r>
              <a:rPr lang="en-US" baseline="0" dirty="0" smtClean="0"/>
              <a:t>, splicing between genes)</a:t>
            </a:r>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3</a:t>
            </a:fld>
            <a:endParaRPr lang="en-US"/>
          </a:p>
        </p:txBody>
      </p:sp>
    </p:spTree>
    <p:extLst>
      <p:ext uri="{BB962C8B-B14F-4D97-AF65-F5344CB8AC3E}">
        <p14:creationId xmlns:p14="http://schemas.microsoft.com/office/powerpoint/2010/main" val="2635354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intron retention events</a:t>
            </a:r>
            <a:r>
              <a:rPr lang="en-US" baseline="0" dirty="0" smtClean="0"/>
              <a:t> we take the donor site of an exon and extend into the intron (for the T1D data were read length is 50bp, we have 37bp of donor exon and 37bp of intron)</a:t>
            </a:r>
          </a:p>
          <a:p>
            <a:r>
              <a:rPr lang="en-US" baseline="0" dirty="0" smtClean="0"/>
              <a:t>For instances where two exons overlap, we take the donor site from the most-3’ exon in the group only, as we cannot definitely resolve the ambiguity of overlapping </a:t>
            </a:r>
            <a:r>
              <a:rPr lang="en-US" baseline="0" dirty="0" err="1" smtClean="0"/>
              <a:t>intronic</a:t>
            </a:r>
            <a:r>
              <a:rPr lang="en-US" baseline="0" dirty="0" smtClean="0"/>
              <a:t>/exon sequence</a:t>
            </a:r>
          </a:p>
          <a:p>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4</a:t>
            </a:fld>
            <a:endParaRPr lang="en-US"/>
          </a:p>
        </p:txBody>
      </p:sp>
    </p:spTree>
    <p:extLst>
      <p:ext uri="{BB962C8B-B14F-4D97-AF65-F5344CB8AC3E}">
        <p14:creationId xmlns:p14="http://schemas.microsoft.com/office/powerpoint/2010/main" val="324302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a:t>
            </a:r>
            <a:r>
              <a:rPr lang="en-US" baseline="0" dirty="0" smtClean="0"/>
              <a:t> gene with four isoforms and 7 </a:t>
            </a:r>
            <a:r>
              <a:rPr lang="en-US" baseline="0" dirty="0" err="1" smtClean="0"/>
              <a:t>exonic</a:t>
            </a:r>
            <a:r>
              <a:rPr lang="en-US" baseline="0" dirty="0" smtClean="0"/>
              <a:t> regions. Designed to show extensive splicing events</a:t>
            </a:r>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5</a:t>
            </a:fld>
            <a:endParaRPr lang="en-US"/>
          </a:p>
        </p:txBody>
      </p:sp>
    </p:spTree>
    <p:extLst>
      <p:ext uri="{BB962C8B-B14F-4D97-AF65-F5344CB8AC3E}">
        <p14:creationId xmlns:p14="http://schemas.microsoft.com/office/powerpoint/2010/main" val="278491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Unique</a:t>
            </a:r>
            <a:r>
              <a:rPr lang="en-US" baseline="0" dirty="0" smtClean="0"/>
              <a:t> exons per gene are grouped together to aid in determining alternative donor/acceptor sites, skipped exons, etc.</a:t>
            </a:r>
          </a:p>
          <a:p>
            <a:endParaRPr lang="en-US" baseline="0" dirty="0" smtClean="0"/>
          </a:p>
          <a:p>
            <a:r>
              <a:rPr lang="en-US" baseline="0" dirty="0" smtClean="0"/>
              <a:t>Explain this better!</a:t>
            </a:r>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6</a:t>
            </a:fld>
            <a:endParaRPr lang="en-US"/>
          </a:p>
        </p:txBody>
      </p:sp>
    </p:spTree>
    <p:extLst>
      <p:ext uri="{BB962C8B-B14F-4D97-AF65-F5344CB8AC3E}">
        <p14:creationId xmlns:p14="http://schemas.microsoft.com/office/powerpoint/2010/main" val="615286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(most 5’)</a:t>
            </a:r>
            <a:r>
              <a:rPr lang="en-US" baseline="0" dirty="0" smtClean="0"/>
              <a:t> exon in an exon group is termed the “reference exon”. While this is arbitrary and might make more sense to call a common or constitutive exon the “reference exon” for a group, this is computationally difficult to do. We chose the most-5’ exon as a reference per group to remain consistent.</a:t>
            </a:r>
          </a:p>
          <a:p>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7</a:t>
            </a:fld>
            <a:endParaRPr lang="en-US"/>
          </a:p>
        </p:txBody>
      </p:sp>
    </p:spTree>
    <p:extLst>
      <p:ext uri="{BB962C8B-B14F-4D97-AF65-F5344CB8AC3E}">
        <p14:creationId xmlns:p14="http://schemas.microsoft.com/office/powerpoint/2010/main" val="217784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donor</a:t>
            </a:r>
            <a:r>
              <a:rPr lang="en-US" baseline="0" dirty="0" smtClean="0"/>
              <a:t> sites: If the donor site for an exon is the same as the “reference” donor site, this is not called as “alternative”. If the donor site for an exon differs from that of its reference exon, then the donor site is “alternative”.</a:t>
            </a:r>
          </a:p>
          <a:p>
            <a:r>
              <a:rPr lang="en-US" baseline="0" dirty="0" smtClean="0"/>
              <a:t>In this example Exon B shares the same donor site as Exon A (reference exon), whereas Exon C is different and is called an alternative donor.</a:t>
            </a:r>
          </a:p>
        </p:txBody>
      </p:sp>
      <p:sp>
        <p:nvSpPr>
          <p:cNvPr id="4" name="Slide Number Placeholder 3"/>
          <p:cNvSpPr>
            <a:spLocks noGrp="1"/>
          </p:cNvSpPr>
          <p:nvPr>
            <p:ph type="sldNum" sz="quarter" idx="10"/>
          </p:nvPr>
        </p:nvSpPr>
        <p:spPr/>
        <p:txBody>
          <a:bodyPr/>
          <a:lstStyle/>
          <a:p>
            <a:fld id="{B9354FF7-B164-4F2A-A504-B6A2879A8FE1}" type="slidenum">
              <a:rPr lang="en-US" smtClean="0"/>
              <a:t>8</a:t>
            </a:fld>
            <a:endParaRPr lang="en-US"/>
          </a:p>
        </p:txBody>
      </p:sp>
    </p:spTree>
    <p:extLst>
      <p:ext uri="{BB962C8B-B14F-4D97-AF65-F5344CB8AC3E}">
        <p14:creationId xmlns:p14="http://schemas.microsoft.com/office/powerpoint/2010/main" val="25421388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Similarly</a:t>
            </a:r>
            <a:r>
              <a:rPr lang="en-US" baseline="0" dirty="0" smtClean="0"/>
              <a:t> for acceptor sites: If the acceptor site for an exon is the same as the “reference” acceptor site, this is not called as “alternative”. If the acceptor site for an exon differs from that of its reference exon, then the acceptor site is “alternative”.</a:t>
            </a:r>
          </a:p>
          <a:p>
            <a:r>
              <a:rPr lang="en-US" dirty="0" smtClean="0"/>
              <a:t>In this example, neither</a:t>
            </a:r>
            <a:r>
              <a:rPr lang="en-US" baseline="0" dirty="0" smtClean="0"/>
              <a:t> Exon E or Exon F share the same acceptor site with the reference (Exon D), so both are called as “alternative acceptors”.</a:t>
            </a:r>
            <a:endParaRPr lang="en-US" dirty="0"/>
          </a:p>
        </p:txBody>
      </p:sp>
      <p:sp>
        <p:nvSpPr>
          <p:cNvPr id="4" name="Slide Number Placeholder 3"/>
          <p:cNvSpPr>
            <a:spLocks noGrp="1"/>
          </p:cNvSpPr>
          <p:nvPr>
            <p:ph type="sldNum" sz="quarter" idx="10"/>
          </p:nvPr>
        </p:nvSpPr>
        <p:spPr/>
        <p:txBody>
          <a:bodyPr/>
          <a:lstStyle/>
          <a:p>
            <a:fld id="{B9354FF7-B164-4F2A-A504-B6A2879A8FE1}" type="slidenum">
              <a:rPr lang="en-US" smtClean="0"/>
              <a:t>9</a:t>
            </a:fld>
            <a:endParaRPr lang="en-US"/>
          </a:p>
        </p:txBody>
      </p:sp>
    </p:spTree>
    <p:extLst>
      <p:ext uri="{BB962C8B-B14F-4D97-AF65-F5344CB8AC3E}">
        <p14:creationId xmlns:p14="http://schemas.microsoft.com/office/powerpoint/2010/main" val="2542138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F2C68D-B1EB-4916-AB9C-6CE1235C1626}" type="datetimeFigureOut">
              <a:rPr lang="en-US" smtClean="0"/>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2991936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2C68D-B1EB-4916-AB9C-6CE1235C1626}" type="datetimeFigureOut">
              <a:rPr lang="en-US" smtClean="0"/>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4285679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2C68D-B1EB-4916-AB9C-6CE1235C1626}" type="datetimeFigureOut">
              <a:rPr lang="en-US" smtClean="0"/>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3825086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2C68D-B1EB-4916-AB9C-6CE1235C1626}" type="datetimeFigureOut">
              <a:rPr lang="en-US" smtClean="0"/>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132757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F2C68D-B1EB-4916-AB9C-6CE1235C1626}" type="datetimeFigureOut">
              <a:rPr lang="en-US" smtClean="0"/>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3885978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F2C68D-B1EB-4916-AB9C-6CE1235C1626}" type="datetimeFigureOut">
              <a:rPr lang="en-US" smtClean="0"/>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570925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F2C68D-B1EB-4916-AB9C-6CE1235C1626}" type="datetimeFigureOut">
              <a:rPr lang="en-US" smtClean="0"/>
              <a:t>8/22/2016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1620707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F2C68D-B1EB-4916-AB9C-6CE1235C1626}" type="datetimeFigureOut">
              <a:rPr lang="en-US" smtClean="0"/>
              <a:t>8/22/2016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3839422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F2C68D-B1EB-4916-AB9C-6CE1235C1626}" type="datetimeFigureOut">
              <a:rPr lang="en-US" smtClean="0"/>
              <a:t>8/22/2016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3325082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F2C68D-B1EB-4916-AB9C-6CE1235C1626}" type="datetimeFigureOut">
              <a:rPr lang="en-US" smtClean="0"/>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2479014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F2C68D-B1EB-4916-AB9C-6CE1235C1626}" type="datetimeFigureOut">
              <a:rPr lang="en-US" smtClean="0"/>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AD39D-F502-4929-AAA2-92D8D182B388}" type="slidenum">
              <a:rPr lang="en-US" smtClean="0"/>
              <a:t>‹#›</a:t>
            </a:fld>
            <a:endParaRPr lang="en-US"/>
          </a:p>
        </p:txBody>
      </p:sp>
    </p:spTree>
    <p:extLst>
      <p:ext uri="{BB962C8B-B14F-4D97-AF65-F5344CB8AC3E}">
        <p14:creationId xmlns:p14="http://schemas.microsoft.com/office/powerpoint/2010/main" val="3574017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2C68D-B1EB-4916-AB9C-6CE1235C1626}" type="datetimeFigureOut">
              <a:rPr lang="en-US" smtClean="0"/>
              <a:t>8/22/2016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AD39D-F502-4929-AAA2-92D8D182B388}" type="slidenum">
              <a:rPr lang="en-US" smtClean="0"/>
              <a:t>‹#›</a:t>
            </a:fld>
            <a:endParaRPr lang="en-US"/>
          </a:p>
        </p:txBody>
      </p:sp>
    </p:spTree>
    <p:extLst>
      <p:ext uri="{BB962C8B-B14F-4D97-AF65-F5344CB8AC3E}">
        <p14:creationId xmlns:p14="http://schemas.microsoft.com/office/powerpoint/2010/main" val="1498671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Alternative </a:t>
            </a:r>
            <a:r>
              <a:rPr lang="en-US" dirty="0" smtClean="0"/>
              <a:t>Splicing catalog</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633368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104732" y="4719375"/>
            <a:ext cx="2933862" cy="614625"/>
            <a:chOff x="3470018" y="4719375"/>
            <a:chExt cx="2568576" cy="614625"/>
          </a:xfrm>
        </p:grpSpPr>
        <p:cxnSp>
          <p:nvCxnSpPr>
            <p:cNvPr id="9" name="Straight Connector 8"/>
            <p:cNvCxnSpPr/>
            <p:nvPr/>
          </p:nvCxnSpPr>
          <p:spPr>
            <a:xfrm>
              <a:off x="3470018" y="4719375"/>
              <a:ext cx="1293721" cy="614625"/>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4763739" y="4719376"/>
              <a:ext cx="1274855" cy="61462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274638"/>
            <a:ext cx="8229600" cy="715962"/>
          </a:xfrm>
        </p:spPr>
        <p:txBody>
          <a:bodyPr>
            <a:normAutofit fontScale="90000"/>
          </a:bodyPr>
          <a:lstStyle/>
          <a:p>
            <a:r>
              <a:rPr lang="en-US" dirty="0" smtClean="0"/>
              <a:t>Skipped exons</a:t>
            </a:r>
            <a:endParaRPr lang="en-US" dirty="0"/>
          </a:p>
        </p:txBody>
      </p:sp>
      <p:sp>
        <p:nvSpPr>
          <p:cNvPr id="29" name="TextBox 28"/>
          <p:cNvSpPr txBox="1"/>
          <p:nvPr/>
        </p:nvSpPr>
        <p:spPr>
          <a:xfrm>
            <a:off x="385186" y="1251466"/>
            <a:ext cx="7920613" cy="707886"/>
          </a:xfrm>
          <a:prstGeom prst="rect">
            <a:avLst/>
          </a:prstGeom>
          <a:noFill/>
        </p:spPr>
        <p:txBody>
          <a:bodyPr wrap="square" rtlCol="0">
            <a:spAutoFit/>
          </a:bodyPr>
          <a:lstStyle/>
          <a:p>
            <a:pPr marL="285750" indent="-285750">
              <a:buFont typeface="Arial" pitchFamily="34" charset="0"/>
              <a:buChar char="•"/>
            </a:pPr>
            <a:r>
              <a:rPr lang="en-US" sz="2000" dirty="0" smtClean="0"/>
              <a:t>Junction classified as “skipped exon” as it skips an </a:t>
            </a:r>
            <a:r>
              <a:rPr lang="en-US" sz="2000" dirty="0" err="1" smtClean="0"/>
              <a:t>exonic</a:t>
            </a:r>
            <a:r>
              <a:rPr lang="en-US" sz="2000" dirty="0" smtClean="0"/>
              <a:t> region between the junction</a:t>
            </a:r>
            <a:endParaRPr lang="en-US" sz="2000" dirty="0"/>
          </a:p>
        </p:txBody>
      </p:sp>
      <p:sp>
        <p:nvSpPr>
          <p:cNvPr id="30" name="Rectangle 29"/>
          <p:cNvSpPr/>
          <p:nvPr/>
        </p:nvSpPr>
        <p:spPr>
          <a:xfrm>
            <a:off x="1741336" y="2743200"/>
            <a:ext cx="1363396" cy="681698"/>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4255936" y="2743200"/>
            <a:ext cx="611692" cy="681698"/>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6014310" y="2743200"/>
            <a:ext cx="1044272" cy="681698"/>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p:cNvCxnSpPr/>
          <p:nvPr/>
        </p:nvCxnSpPr>
        <p:spPr>
          <a:xfrm>
            <a:off x="2832053" y="3084049"/>
            <a:ext cx="3431712"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1741336" y="4037677"/>
            <a:ext cx="1412619" cy="681698"/>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6014310" y="4037677"/>
            <a:ext cx="1044272" cy="681698"/>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2832053" y="4378526"/>
            <a:ext cx="395385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85895" y="2895600"/>
            <a:ext cx="1371600" cy="1631216"/>
          </a:xfrm>
          <a:prstGeom prst="rect">
            <a:avLst/>
          </a:prstGeom>
          <a:noFill/>
        </p:spPr>
        <p:txBody>
          <a:bodyPr wrap="square" rtlCol="0">
            <a:spAutoFit/>
          </a:bodyPr>
          <a:lstStyle/>
          <a:p>
            <a:r>
              <a:rPr lang="en-US" sz="2000" dirty="0" smtClean="0"/>
              <a:t>Isoform A</a:t>
            </a:r>
          </a:p>
          <a:p>
            <a:r>
              <a:rPr lang="en-US" sz="6000" dirty="0" smtClean="0"/>
              <a:t> </a:t>
            </a:r>
            <a:endParaRPr lang="en-US" sz="2000" dirty="0"/>
          </a:p>
          <a:p>
            <a:r>
              <a:rPr lang="en-US" sz="2000" dirty="0" smtClean="0"/>
              <a:t>Isoform B</a:t>
            </a:r>
            <a:endParaRPr lang="en-US" sz="2000" dirty="0"/>
          </a:p>
        </p:txBody>
      </p:sp>
      <p:sp>
        <p:nvSpPr>
          <p:cNvPr id="74" name="TextBox 73"/>
          <p:cNvSpPr txBox="1"/>
          <p:nvPr/>
        </p:nvSpPr>
        <p:spPr>
          <a:xfrm>
            <a:off x="4171012" y="2899383"/>
            <a:ext cx="1275932" cy="369332"/>
          </a:xfrm>
          <a:prstGeom prst="rect">
            <a:avLst/>
          </a:prstGeom>
          <a:noFill/>
        </p:spPr>
        <p:txBody>
          <a:bodyPr wrap="square" rtlCol="0">
            <a:spAutoFit/>
          </a:bodyPr>
          <a:lstStyle/>
          <a:p>
            <a:r>
              <a:rPr lang="en-US" dirty="0" smtClean="0">
                <a:solidFill>
                  <a:schemeClr val="bg1"/>
                </a:solidFill>
              </a:rPr>
              <a:t>Exon 2</a:t>
            </a:r>
            <a:endParaRPr lang="en-US" dirty="0">
              <a:solidFill>
                <a:schemeClr val="bg1"/>
              </a:solidFill>
            </a:endParaRPr>
          </a:p>
        </p:txBody>
      </p:sp>
      <p:sp>
        <p:nvSpPr>
          <p:cNvPr id="76" name="TextBox 75"/>
          <p:cNvSpPr txBox="1"/>
          <p:nvPr/>
        </p:nvSpPr>
        <p:spPr>
          <a:xfrm>
            <a:off x="6147937" y="2899383"/>
            <a:ext cx="1275932" cy="369332"/>
          </a:xfrm>
          <a:prstGeom prst="rect">
            <a:avLst/>
          </a:prstGeom>
          <a:noFill/>
        </p:spPr>
        <p:txBody>
          <a:bodyPr wrap="square" rtlCol="0">
            <a:spAutoFit/>
          </a:bodyPr>
          <a:lstStyle/>
          <a:p>
            <a:r>
              <a:rPr lang="en-US" dirty="0" smtClean="0">
                <a:solidFill>
                  <a:schemeClr val="bg1"/>
                </a:solidFill>
              </a:rPr>
              <a:t>Exon 3</a:t>
            </a:r>
            <a:endParaRPr lang="en-US" dirty="0">
              <a:solidFill>
                <a:schemeClr val="bg1"/>
              </a:solidFill>
            </a:endParaRPr>
          </a:p>
        </p:txBody>
      </p:sp>
      <p:sp>
        <p:nvSpPr>
          <p:cNvPr id="77" name="TextBox 76"/>
          <p:cNvSpPr txBox="1"/>
          <p:nvPr/>
        </p:nvSpPr>
        <p:spPr>
          <a:xfrm>
            <a:off x="6132858" y="4193860"/>
            <a:ext cx="1275932" cy="369332"/>
          </a:xfrm>
          <a:prstGeom prst="rect">
            <a:avLst/>
          </a:prstGeom>
          <a:noFill/>
        </p:spPr>
        <p:txBody>
          <a:bodyPr wrap="square" rtlCol="0">
            <a:spAutoFit/>
          </a:bodyPr>
          <a:lstStyle/>
          <a:p>
            <a:r>
              <a:rPr lang="en-US" dirty="0" smtClean="0">
                <a:solidFill>
                  <a:schemeClr val="bg1"/>
                </a:solidFill>
              </a:rPr>
              <a:t>Exon 3</a:t>
            </a:r>
            <a:endParaRPr lang="en-US" dirty="0">
              <a:solidFill>
                <a:schemeClr val="bg1"/>
              </a:solidFill>
            </a:endParaRPr>
          </a:p>
        </p:txBody>
      </p:sp>
      <p:sp>
        <p:nvSpPr>
          <p:cNvPr id="78" name="TextBox 77"/>
          <p:cNvSpPr txBox="1"/>
          <p:nvPr/>
        </p:nvSpPr>
        <p:spPr>
          <a:xfrm>
            <a:off x="2004739" y="2899383"/>
            <a:ext cx="1275932" cy="369332"/>
          </a:xfrm>
          <a:prstGeom prst="rect">
            <a:avLst/>
          </a:prstGeom>
          <a:noFill/>
        </p:spPr>
        <p:txBody>
          <a:bodyPr wrap="square" rtlCol="0">
            <a:spAutoFit/>
          </a:bodyPr>
          <a:lstStyle/>
          <a:p>
            <a:r>
              <a:rPr lang="en-US" dirty="0" smtClean="0">
                <a:solidFill>
                  <a:schemeClr val="bg1"/>
                </a:solidFill>
              </a:rPr>
              <a:t>Exon 1</a:t>
            </a:r>
            <a:endParaRPr lang="en-US" dirty="0">
              <a:solidFill>
                <a:schemeClr val="bg1"/>
              </a:solidFill>
            </a:endParaRPr>
          </a:p>
        </p:txBody>
      </p:sp>
      <p:sp>
        <p:nvSpPr>
          <p:cNvPr id="79" name="TextBox 78"/>
          <p:cNvSpPr txBox="1"/>
          <p:nvPr/>
        </p:nvSpPr>
        <p:spPr>
          <a:xfrm>
            <a:off x="1221680" y="5928081"/>
            <a:ext cx="7084119" cy="369332"/>
          </a:xfrm>
          <a:prstGeom prst="rect">
            <a:avLst/>
          </a:prstGeom>
          <a:noFill/>
        </p:spPr>
        <p:txBody>
          <a:bodyPr wrap="none" rtlCol="0">
            <a:spAutoFit/>
          </a:bodyPr>
          <a:lstStyle/>
          <a:p>
            <a:r>
              <a:rPr lang="en-US" dirty="0" smtClean="0"/>
              <a:t>Isoform B excludes Exon 2, therefore Exon1:Exon3 junction skips an exons</a:t>
            </a:r>
            <a:endParaRPr lang="en-US" dirty="0"/>
          </a:p>
        </p:txBody>
      </p:sp>
      <p:cxnSp>
        <p:nvCxnSpPr>
          <p:cNvPr id="20" name="Straight Arrow Connector 19"/>
          <p:cNvCxnSpPr/>
          <p:nvPr/>
        </p:nvCxnSpPr>
        <p:spPr>
          <a:xfrm flipV="1">
            <a:off x="4345492" y="5410200"/>
            <a:ext cx="216290" cy="517881"/>
          </a:xfrm>
          <a:prstGeom prst="straightConnector1">
            <a:avLst/>
          </a:prstGeom>
          <a:ln w="28575">
            <a:solidFill>
              <a:srgbClr val="0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004739" y="4193860"/>
            <a:ext cx="1275932" cy="369332"/>
          </a:xfrm>
          <a:prstGeom prst="rect">
            <a:avLst/>
          </a:prstGeom>
          <a:noFill/>
        </p:spPr>
        <p:txBody>
          <a:bodyPr wrap="square" rtlCol="0">
            <a:spAutoFit/>
          </a:bodyPr>
          <a:lstStyle/>
          <a:p>
            <a:r>
              <a:rPr lang="en-US" dirty="0" smtClean="0">
                <a:solidFill>
                  <a:schemeClr val="bg1"/>
                </a:solidFill>
              </a:rPr>
              <a:t>Exon 1</a:t>
            </a:r>
            <a:endParaRPr lang="en-US" dirty="0">
              <a:solidFill>
                <a:schemeClr val="bg1"/>
              </a:solidFill>
            </a:endParaRPr>
          </a:p>
        </p:txBody>
      </p:sp>
      <p:pic>
        <p:nvPicPr>
          <p:cNvPr id="52" name="Picture 4" descr="C:\Users\UFGI\Desktop\ES_diagram.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407501"/>
            <a:ext cx="1885519" cy="554564"/>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94362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Annotated vs. </a:t>
            </a:r>
            <a:r>
              <a:rPr lang="en-US" dirty="0" err="1"/>
              <a:t>unannotated</a:t>
            </a:r>
            <a:r>
              <a:rPr lang="en-US" dirty="0"/>
              <a:t> junctions</a:t>
            </a:r>
          </a:p>
        </p:txBody>
      </p:sp>
      <p:sp>
        <p:nvSpPr>
          <p:cNvPr id="29" name="TextBox 28"/>
          <p:cNvSpPr txBox="1"/>
          <p:nvPr/>
        </p:nvSpPr>
        <p:spPr>
          <a:xfrm>
            <a:off x="385186" y="1251466"/>
            <a:ext cx="7920613" cy="707886"/>
          </a:xfrm>
          <a:prstGeom prst="rect">
            <a:avLst/>
          </a:prstGeom>
          <a:noFill/>
        </p:spPr>
        <p:txBody>
          <a:bodyPr wrap="square" rtlCol="0">
            <a:spAutoFit/>
          </a:bodyPr>
          <a:lstStyle/>
          <a:p>
            <a:pPr marL="285750" indent="-285750">
              <a:buFont typeface="Arial" pitchFamily="34" charset="0"/>
              <a:buChar char="•"/>
            </a:pPr>
            <a:r>
              <a:rPr lang="en-US" sz="2000" dirty="0" smtClean="0"/>
              <a:t>Junction classed as “transcript-annotated” (“annotated”) if the </a:t>
            </a:r>
            <a:r>
              <a:rPr lang="en-US" sz="2000" dirty="0" err="1" smtClean="0"/>
              <a:t>donor:acceptor</a:t>
            </a:r>
            <a:r>
              <a:rPr lang="en-US" sz="2000" dirty="0" smtClean="0"/>
              <a:t> combination exists within a transcript</a:t>
            </a:r>
            <a:endParaRPr lang="en-US" sz="2000" dirty="0"/>
          </a:p>
        </p:txBody>
      </p:sp>
      <p:sp>
        <p:nvSpPr>
          <p:cNvPr id="18" name="TextBox 17"/>
          <p:cNvSpPr txBox="1"/>
          <p:nvPr/>
        </p:nvSpPr>
        <p:spPr>
          <a:xfrm>
            <a:off x="1155551" y="4724400"/>
            <a:ext cx="6693049" cy="646331"/>
          </a:xfrm>
          <a:prstGeom prst="rect">
            <a:avLst/>
          </a:prstGeom>
          <a:noFill/>
        </p:spPr>
        <p:txBody>
          <a:bodyPr wrap="square" rtlCol="0">
            <a:spAutoFit/>
          </a:bodyPr>
          <a:lstStyle/>
          <a:p>
            <a:r>
              <a:rPr lang="en-US" dirty="0" smtClean="0"/>
              <a:t>All these junctions exist within at least one transcript, so all are “annotated junctions”</a:t>
            </a:r>
            <a:endParaRPr lang="en-US" dirty="0"/>
          </a:p>
        </p:txBody>
      </p:sp>
      <p:grpSp>
        <p:nvGrpSpPr>
          <p:cNvPr id="51" name="Group 50"/>
          <p:cNvGrpSpPr/>
          <p:nvPr/>
        </p:nvGrpSpPr>
        <p:grpSpPr>
          <a:xfrm>
            <a:off x="2945784" y="3285268"/>
            <a:ext cx="2540615" cy="314754"/>
            <a:chOff x="3030709" y="2209800"/>
            <a:chExt cx="1314783" cy="390954"/>
          </a:xfrm>
        </p:grpSpPr>
        <p:cxnSp>
          <p:nvCxnSpPr>
            <p:cNvPr id="52" name="Straight Connector 51"/>
            <p:cNvCxnSpPr/>
            <p:nvPr/>
          </p:nvCxnSpPr>
          <p:spPr>
            <a:xfrm flipV="1">
              <a:off x="3030709" y="2209800"/>
              <a:ext cx="703091" cy="39095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3733800" y="2209800"/>
              <a:ext cx="611692" cy="386852"/>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sp>
        <p:nvSpPr>
          <p:cNvPr id="54" name="Rectangle 53"/>
          <p:cNvSpPr/>
          <p:nvPr/>
        </p:nvSpPr>
        <p:spPr>
          <a:xfrm>
            <a:off x="1667313" y="2594902"/>
            <a:ext cx="1363396" cy="523446"/>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4181913" y="2594902"/>
            <a:ext cx="611692" cy="523446"/>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5405215" y="2594902"/>
            <a:ext cx="1579344" cy="523446"/>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p:cNvCxnSpPr/>
          <p:nvPr/>
        </p:nvCxnSpPr>
        <p:spPr>
          <a:xfrm>
            <a:off x="2758030" y="2797460"/>
            <a:ext cx="40751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5791200" y="2672816"/>
            <a:ext cx="1275932" cy="369332"/>
          </a:xfrm>
          <a:prstGeom prst="rect">
            <a:avLst/>
          </a:prstGeom>
          <a:noFill/>
        </p:spPr>
        <p:txBody>
          <a:bodyPr wrap="square" rtlCol="0">
            <a:spAutoFit/>
          </a:bodyPr>
          <a:lstStyle/>
          <a:p>
            <a:r>
              <a:rPr lang="en-US" dirty="0" smtClean="0">
                <a:solidFill>
                  <a:schemeClr val="bg1"/>
                </a:solidFill>
              </a:rPr>
              <a:t>Exon 3</a:t>
            </a:r>
            <a:endParaRPr lang="en-US" dirty="0">
              <a:solidFill>
                <a:schemeClr val="bg1"/>
              </a:solidFill>
            </a:endParaRPr>
          </a:p>
        </p:txBody>
      </p:sp>
      <p:sp>
        <p:nvSpPr>
          <p:cNvPr id="59" name="TextBox 58"/>
          <p:cNvSpPr txBox="1"/>
          <p:nvPr/>
        </p:nvSpPr>
        <p:spPr>
          <a:xfrm>
            <a:off x="1828800" y="2672815"/>
            <a:ext cx="1275932" cy="369332"/>
          </a:xfrm>
          <a:prstGeom prst="rect">
            <a:avLst/>
          </a:prstGeom>
          <a:noFill/>
        </p:spPr>
        <p:txBody>
          <a:bodyPr wrap="square" rtlCol="0">
            <a:spAutoFit/>
          </a:bodyPr>
          <a:lstStyle/>
          <a:p>
            <a:r>
              <a:rPr lang="en-US" dirty="0" smtClean="0">
                <a:solidFill>
                  <a:schemeClr val="bg1"/>
                </a:solidFill>
              </a:rPr>
              <a:t>Exon 1-A</a:t>
            </a:r>
            <a:endParaRPr lang="en-US" dirty="0">
              <a:solidFill>
                <a:schemeClr val="bg1"/>
              </a:solidFill>
            </a:endParaRPr>
          </a:p>
        </p:txBody>
      </p:sp>
      <p:sp>
        <p:nvSpPr>
          <p:cNvPr id="60" name="Rectangle 59"/>
          <p:cNvSpPr/>
          <p:nvPr/>
        </p:nvSpPr>
        <p:spPr>
          <a:xfrm>
            <a:off x="1930716" y="3600022"/>
            <a:ext cx="1099994" cy="47183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5405215" y="3600022"/>
            <a:ext cx="1579344" cy="47183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2" name="Straight Connector 61"/>
          <p:cNvCxnSpPr/>
          <p:nvPr/>
        </p:nvCxnSpPr>
        <p:spPr>
          <a:xfrm>
            <a:off x="2758030" y="3835938"/>
            <a:ext cx="52943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5810668" y="3663823"/>
            <a:ext cx="1275932" cy="369332"/>
          </a:xfrm>
          <a:prstGeom prst="rect">
            <a:avLst/>
          </a:prstGeom>
          <a:noFill/>
        </p:spPr>
        <p:txBody>
          <a:bodyPr wrap="square" rtlCol="0">
            <a:spAutoFit/>
          </a:bodyPr>
          <a:lstStyle/>
          <a:p>
            <a:r>
              <a:rPr lang="en-US" dirty="0" smtClean="0">
                <a:solidFill>
                  <a:schemeClr val="bg1"/>
                </a:solidFill>
              </a:rPr>
              <a:t>Exon 3</a:t>
            </a:r>
            <a:endParaRPr lang="en-US" dirty="0">
              <a:solidFill>
                <a:schemeClr val="bg1"/>
              </a:solidFill>
            </a:endParaRPr>
          </a:p>
        </p:txBody>
      </p:sp>
      <p:sp>
        <p:nvSpPr>
          <p:cNvPr id="64" name="TextBox 63"/>
          <p:cNvSpPr txBox="1"/>
          <p:nvPr/>
        </p:nvSpPr>
        <p:spPr>
          <a:xfrm>
            <a:off x="1981200" y="3639607"/>
            <a:ext cx="1275932" cy="369332"/>
          </a:xfrm>
          <a:prstGeom prst="rect">
            <a:avLst/>
          </a:prstGeom>
          <a:noFill/>
        </p:spPr>
        <p:txBody>
          <a:bodyPr wrap="square" rtlCol="0">
            <a:spAutoFit/>
          </a:bodyPr>
          <a:lstStyle/>
          <a:p>
            <a:r>
              <a:rPr lang="en-US" dirty="0" smtClean="0">
                <a:solidFill>
                  <a:schemeClr val="bg1"/>
                </a:solidFill>
              </a:rPr>
              <a:t>Exon 1-B</a:t>
            </a:r>
            <a:endParaRPr lang="en-US" dirty="0">
              <a:solidFill>
                <a:schemeClr val="bg1"/>
              </a:solidFill>
            </a:endParaRPr>
          </a:p>
        </p:txBody>
      </p:sp>
      <p:sp>
        <p:nvSpPr>
          <p:cNvPr id="65" name="Rectangle 64"/>
          <p:cNvSpPr/>
          <p:nvPr/>
        </p:nvSpPr>
        <p:spPr>
          <a:xfrm>
            <a:off x="7459206" y="3600022"/>
            <a:ext cx="1363396" cy="47183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7755803" y="3663823"/>
            <a:ext cx="1275932" cy="369332"/>
          </a:xfrm>
          <a:prstGeom prst="rect">
            <a:avLst/>
          </a:prstGeom>
          <a:noFill/>
        </p:spPr>
        <p:txBody>
          <a:bodyPr wrap="square" rtlCol="0">
            <a:spAutoFit/>
          </a:bodyPr>
          <a:lstStyle/>
          <a:p>
            <a:r>
              <a:rPr lang="en-US" dirty="0" smtClean="0">
                <a:solidFill>
                  <a:schemeClr val="bg1"/>
                </a:solidFill>
              </a:rPr>
              <a:t>Exon 4</a:t>
            </a:r>
            <a:endParaRPr lang="en-US" dirty="0">
              <a:solidFill>
                <a:schemeClr val="bg1"/>
              </a:solidFill>
            </a:endParaRPr>
          </a:p>
        </p:txBody>
      </p:sp>
      <p:sp>
        <p:nvSpPr>
          <p:cNvPr id="67" name="TextBox 66"/>
          <p:cNvSpPr txBox="1"/>
          <p:nvPr/>
        </p:nvSpPr>
        <p:spPr>
          <a:xfrm>
            <a:off x="609600" y="2590800"/>
            <a:ext cx="1091902" cy="369332"/>
          </a:xfrm>
          <a:prstGeom prst="rect">
            <a:avLst/>
          </a:prstGeom>
          <a:noFill/>
        </p:spPr>
        <p:txBody>
          <a:bodyPr wrap="none" rtlCol="0">
            <a:spAutoFit/>
          </a:bodyPr>
          <a:lstStyle/>
          <a:p>
            <a:r>
              <a:rPr lang="en-US" dirty="0" smtClean="0"/>
              <a:t>Isoform A</a:t>
            </a:r>
            <a:endParaRPr lang="en-US" dirty="0"/>
          </a:p>
        </p:txBody>
      </p:sp>
      <p:sp>
        <p:nvSpPr>
          <p:cNvPr id="68" name="TextBox 67"/>
          <p:cNvSpPr txBox="1"/>
          <p:nvPr/>
        </p:nvSpPr>
        <p:spPr>
          <a:xfrm>
            <a:off x="609600" y="3651271"/>
            <a:ext cx="1083886" cy="369332"/>
          </a:xfrm>
          <a:prstGeom prst="rect">
            <a:avLst/>
          </a:prstGeom>
          <a:noFill/>
        </p:spPr>
        <p:txBody>
          <a:bodyPr wrap="none" rtlCol="0">
            <a:spAutoFit/>
          </a:bodyPr>
          <a:lstStyle/>
          <a:p>
            <a:r>
              <a:rPr lang="en-US" dirty="0" smtClean="0"/>
              <a:t>Isoform B</a:t>
            </a:r>
            <a:endParaRPr lang="en-US" dirty="0"/>
          </a:p>
        </p:txBody>
      </p:sp>
      <p:sp>
        <p:nvSpPr>
          <p:cNvPr id="71" name="TextBox 70"/>
          <p:cNvSpPr txBox="1"/>
          <p:nvPr/>
        </p:nvSpPr>
        <p:spPr>
          <a:xfrm>
            <a:off x="4086103" y="2672034"/>
            <a:ext cx="1275932" cy="369332"/>
          </a:xfrm>
          <a:prstGeom prst="rect">
            <a:avLst/>
          </a:prstGeom>
          <a:noFill/>
        </p:spPr>
        <p:txBody>
          <a:bodyPr wrap="square" rtlCol="0">
            <a:spAutoFit/>
          </a:bodyPr>
          <a:lstStyle/>
          <a:p>
            <a:r>
              <a:rPr lang="en-US" dirty="0" smtClean="0">
                <a:solidFill>
                  <a:schemeClr val="bg1"/>
                </a:solidFill>
              </a:rPr>
              <a:t>Exon 2</a:t>
            </a:r>
            <a:endParaRPr lang="en-US" dirty="0">
              <a:solidFill>
                <a:schemeClr val="bg1"/>
              </a:solidFill>
            </a:endParaRPr>
          </a:p>
        </p:txBody>
      </p:sp>
      <p:grpSp>
        <p:nvGrpSpPr>
          <p:cNvPr id="73" name="Group 72"/>
          <p:cNvGrpSpPr/>
          <p:nvPr/>
        </p:nvGrpSpPr>
        <p:grpSpPr>
          <a:xfrm>
            <a:off x="6984559" y="3281966"/>
            <a:ext cx="480635" cy="314754"/>
            <a:chOff x="3030709" y="2209800"/>
            <a:chExt cx="1314783" cy="390954"/>
          </a:xfrm>
        </p:grpSpPr>
        <p:cxnSp>
          <p:nvCxnSpPr>
            <p:cNvPr id="75" name="Straight Connector 74"/>
            <p:cNvCxnSpPr/>
            <p:nvPr/>
          </p:nvCxnSpPr>
          <p:spPr>
            <a:xfrm flipV="1">
              <a:off x="3030709" y="2209800"/>
              <a:ext cx="703091" cy="39095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3733800" y="2209800"/>
              <a:ext cx="611692" cy="386852"/>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1" name="Group 80"/>
          <p:cNvGrpSpPr/>
          <p:nvPr/>
        </p:nvGrpSpPr>
        <p:grpSpPr>
          <a:xfrm>
            <a:off x="4781081" y="2280148"/>
            <a:ext cx="705318" cy="314754"/>
            <a:chOff x="3030709" y="2209800"/>
            <a:chExt cx="1314783" cy="390954"/>
          </a:xfrm>
        </p:grpSpPr>
        <p:cxnSp>
          <p:nvCxnSpPr>
            <p:cNvPr id="82" name="Straight Connector 81"/>
            <p:cNvCxnSpPr/>
            <p:nvPr/>
          </p:nvCxnSpPr>
          <p:spPr>
            <a:xfrm flipV="1">
              <a:off x="3030709" y="2209800"/>
              <a:ext cx="703091" cy="39095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3733800" y="2209800"/>
              <a:ext cx="611692" cy="386852"/>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84" name="Group 83"/>
          <p:cNvGrpSpPr/>
          <p:nvPr/>
        </p:nvGrpSpPr>
        <p:grpSpPr>
          <a:xfrm>
            <a:off x="3030709" y="2280148"/>
            <a:ext cx="1151204" cy="314754"/>
            <a:chOff x="3030709" y="2209800"/>
            <a:chExt cx="1314783" cy="390954"/>
          </a:xfrm>
        </p:grpSpPr>
        <p:cxnSp>
          <p:nvCxnSpPr>
            <p:cNvPr id="85" name="Straight Connector 84"/>
            <p:cNvCxnSpPr/>
            <p:nvPr/>
          </p:nvCxnSpPr>
          <p:spPr>
            <a:xfrm flipV="1">
              <a:off x="3030709" y="2209800"/>
              <a:ext cx="703091" cy="39095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3733800" y="2209800"/>
              <a:ext cx="611692" cy="386852"/>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48" name="Picture 6" descr="C:\Users\UFGI\Desktop\EU_diagram.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56771" y="5562600"/>
            <a:ext cx="1885519" cy="998217"/>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49" name="Picture 7" descr="C:\Users\UFGI\Desktop\EA_diagram.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93595" y="5728970"/>
            <a:ext cx="1885519" cy="732025"/>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78887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p:cNvGrpSpPr/>
          <p:nvPr/>
        </p:nvGrpSpPr>
        <p:grpSpPr>
          <a:xfrm flipV="1">
            <a:off x="4724400" y="4038600"/>
            <a:ext cx="2735137" cy="457200"/>
            <a:chOff x="3030709" y="2209800"/>
            <a:chExt cx="1314783" cy="390955"/>
          </a:xfrm>
        </p:grpSpPr>
        <p:cxnSp>
          <p:nvCxnSpPr>
            <p:cNvPr id="55" name="Straight Connector 54"/>
            <p:cNvCxnSpPr/>
            <p:nvPr/>
          </p:nvCxnSpPr>
          <p:spPr>
            <a:xfrm flipV="1">
              <a:off x="3030709" y="2209801"/>
              <a:ext cx="703091" cy="390954"/>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733800" y="2209800"/>
              <a:ext cx="611692" cy="386852"/>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a:off x="2945785" y="3291120"/>
            <a:ext cx="1236128" cy="314754"/>
            <a:chOff x="3030709" y="2209800"/>
            <a:chExt cx="1314783" cy="390954"/>
          </a:xfrm>
        </p:grpSpPr>
        <p:cxnSp>
          <p:nvCxnSpPr>
            <p:cNvPr id="46" name="Straight Connector 45"/>
            <p:cNvCxnSpPr/>
            <p:nvPr/>
          </p:nvCxnSpPr>
          <p:spPr>
            <a:xfrm flipV="1">
              <a:off x="3030709" y="2209800"/>
              <a:ext cx="703091" cy="39095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733800" y="2209800"/>
              <a:ext cx="611692" cy="386852"/>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274638"/>
            <a:ext cx="8229600" cy="715962"/>
          </a:xfrm>
        </p:spPr>
        <p:txBody>
          <a:bodyPr>
            <a:normAutofit fontScale="90000"/>
          </a:bodyPr>
          <a:lstStyle/>
          <a:p>
            <a:r>
              <a:rPr lang="en-US" dirty="0"/>
              <a:t>Annotated vs. </a:t>
            </a:r>
            <a:r>
              <a:rPr lang="en-US" dirty="0" err="1"/>
              <a:t>unannotated</a:t>
            </a:r>
            <a:r>
              <a:rPr lang="en-US" dirty="0"/>
              <a:t> junctions</a:t>
            </a:r>
          </a:p>
        </p:txBody>
      </p:sp>
      <p:sp>
        <p:nvSpPr>
          <p:cNvPr id="29" name="TextBox 28"/>
          <p:cNvSpPr txBox="1"/>
          <p:nvPr/>
        </p:nvSpPr>
        <p:spPr>
          <a:xfrm>
            <a:off x="385186" y="1251466"/>
            <a:ext cx="7920613" cy="707886"/>
          </a:xfrm>
          <a:prstGeom prst="rect">
            <a:avLst/>
          </a:prstGeom>
          <a:noFill/>
        </p:spPr>
        <p:txBody>
          <a:bodyPr wrap="square" rtlCol="0">
            <a:spAutoFit/>
          </a:bodyPr>
          <a:lstStyle/>
          <a:p>
            <a:pPr marL="285750" indent="-285750">
              <a:buFont typeface="Arial" pitchFamily="34" charset="0"/>
              <a:buChar char="•"/>
            </a:pPr>
            <a:r>
              <a:rPr lang="en-US" sz="2000" dirty="0" smtClean="0"/>
              <a:t>Junction classed as annotated if the </a:t>
            </a:r>
            <a:r>
              <a:rPr lang="en-US" sz="2000" dirty="0" err="1" smtClean="0"/>
              <a:t>donor:acceptor</a:t>
            </a:r>
            <a:r>
              <a:rPr lang="en-US" sz="2000" dirty="0" smtClean="0"/>
              <a:t> combination exists within a transcript</a:t>
            </a:r>
            <a:endParaRPr lang="en-US" sz="2000" dirty="0"/>
          </a:p>
        </p:txBody>
      </p:sp>
      <p:sp>
        <p:nvSpPr>
          <p:cNvPr id="30" name="Rectangle 29"/>
          <p:cNvSpPr/>
          <p:nvPr/>
        </p:nvSpPr>
        <p:spPr>
          <a:xfrm>
            <a:off x="1667313" y="2600754"/>
            <a:ext cx="1363396" cy="523446"/>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4181913" y="2600754"/>
            <a:ext cx="611692" cy="523446"/>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405215" y="2600754"/>
            <a:ext cx="1579344" cy="523446"/>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p:cNvCxnSpPr/>
          <p:nvPr/>
        </p:nvCxnSpPr>
        <p:spPr>
          <a:xfrm>
            <a:off x="2758030" y="2803312"/>
            <a:ext cx="40751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5791200" y="2678668"/>
            <a:ext cx="1275932" cy="369332"/>
          </a:xfrm>
          <a:prstGeom prst="rect">
            <a:avLst/>
          </a:prstGeom>
          <a:noFill/>
        </p:spPr>
        <p:txBody>
          <a:bodyPr wrap="square" rtlCol="0">
            <a:spAutoFit/>
          </a:bodyPr>
          <a:lstStyle/>
          <a:p>
            <a:r>
              <a:rPr lang="en-US" dirty="0" smtClean="0">
                <a:solidFill>
                  <a:schemeClr val="bg1"/>
                </a:solidFill>
              </a:rPr>
              <a:t>Exon 3</a:t>
            </a:r>
            <a:endParaRPr lang="en-US" dirty="0">
              <a:solidFill>
                <a:schemeClr val="bg1"/>
              </a:solidFill>
            </a:endParaRPr>
          </a:p>
        </p:txBody>
      </p:sp>
      <p:sp>
        <p:nvSpPr>
          <p:cNvPr id="78" name="TextBox 77"/>
          <p:cNvSpPr txBox="1"/>
          <p:nvPr/>
        </p:nvSpPr>
        <p:spPr>
          <a:xfrm>
            <a:off x="1828800" y="2678667"/>
            <a:ext cx="1275932" cy="369332"/>
          </a:xfrm>
          <a:prstGeom prst="rect">
            <a:avLst/>
          </a:prstGeom>
          <a:noFill/>
        </p:spPr>
        <p:txBody>
          <a:bodyPr wrap="square" rtlCol="0">
            <a:spAutoFit/>
          </a:bodyPr>
          <a:lstStyle/>
          <a:p>
            <a:r>
              <a:rPr lang="en-US" dirty="0" smtClean="0">
                <a:solidFill>
                  <a:schemeClr val="bg1"/>
                </a:solidFill>
              </a:rPr>
              <a:t>Exon 1-A</a:t>
            </a:r>
            <a:endParaRPr lang="en-US" dirty="0">
              <a:solidFill>
                <a:schemeClr val="bg1"/>
              </a:solidFill>
            </a:endParaRPr>
          </a:p>
        </p:txBody>
      </p:sp>
      <p:sp>
        <p:nvSpPr>
          <p:cNvPr id="39" name="Rectangle 38"/>
          <p:cNvSpPr/>
          <p:nvPr/>
        </p:nvSpPr>
        <p:spPr>
          <a:xfrm>
            <a:off x="1930716" y="3605874"/>
            <a:ext cx="1099994" cy="47183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5405215" y="3605874"/>
            <a:ext cx="1579344" cy="47183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2758030" y="3841790"/>
            <a:ext cx="52943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5810668" y="3669675"/>
            <a:ext cx="1275932" cy="369332"/>
          </a:xfrm>
          <a:prstGeom prst="rect">
            <a:avLst/>
          </a:prstGeom>
          <a:noFill/>
        </p:spPr>
        <p:txBody>
          <a:bodyPr wrap="square" rtlCol="0">
            <a:spAutoFit/>
          </a:bodyPr>
          <a:lstStyle/>
          <a:p>
            <a:r>
              <a:rPr lang="en-US" dirty="0" smtClean="0">
                <a:solidFill>
                  <a:schemeClr val="bg1"/>
                </a:solidFill>
              </a:rPr>
              <a:t>Exon 3</a:t>
            </a:r>
            <a:endParaRPr lang="en-US" dirty="0">
              <a:solidFill>
                <a:schemeClr val="bg1"/>
              </a:solidFill>
            </a:endParaRPr>
          </a:p>
        </p:txBody>
      </p:sp>
      <p:sp>
        <p:nvSpPr>
          <p:cNvPr id="22" name="TextBox 21"/>
          <p:cNvSpPr txBox="1"/>
          <p:nvPr/>
        </p:nvSpPr>
        <p:spPr>
          <a:xfrm>
            <a:off x="1981200" y="3645459"/>
            <a:ext cx="1275932" cy="369332"/>
          </a:xfrm>
          <a:prstGeom prst="rect">
            <a:avLst/>
          </a:prstGeom>
          <a:noFill/>
        </p:spPr>
        <p:txBody>
          <a:bodyPr wrap="square" rtlCol="0">
            <a:spAutoFit/>
          </a:bodyPr>
          <a:lstStyle/>
          <a:p>
            <a:r>
              <a:rPr lang="en-US" dirty="0" smtClean="0">
                <a:solidFill>
                  <a:schemeClr val="bg1"/>
                </a:solidFill>
              </a:rPr>
              <a:t>Exon 1-B</a:t>
            </a:r>
            <a:endParaRPr lang="en-US" dirty="0">
              <a:solidFill>
                <a:schemeClr val="bg1"/>
              </a:solidFill>
            </a:endParaRPr>
          </a:p>
        </p:txBody>
      </p:sp>
      <p:sp>
        <p:nvSpPr>
          <p:cNvPr id="26" name="Rectangle 25"/>
          <p:cNvSpPr/>
          <p:nvPr/>
        </p:nvSpPr>
        <p:spPr>
          <a:xfrm>
            <a:off x="7459206" y="3605874"/>
            <a:ext cx="1363396" cy="471831"/>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755803" y="3669675"/>
            <a:ext cx="1275932" cy="369332"/>
          </a:xfrm>
          <a:prstGeom prst="rect">
            <a:avLst/>
          </a:prstGeom>
          <a:noFill/>
        </p:spPr>
        <p:txBody>
          <a:bodyPr wrap="square" rtlCol="0">
            <a:spAutoFit/>
          </a:bodyPr>
          <a:lstStyle/>
          <a:p>
            <a:r>
              <a:rPr lang="en-US" dirty="0" smtClean="0">
                <a:solidFill>
                  <a:schemeClr val="bg1"/>
                </a:solidFill>
              </a:rPr>
              <a:t>Exon 4</a:t>
            </a:r>
            <a:endParaRPr lang="en-US" dirty="0">
              <a:solidFill>
                <a:schemeClr val="bg1"/>
              </a:solidFill>
            </a:endParaRPr>
          </a:p>
        </p:txBody>
      </p:sp>
      <p:sp>
        <p:nvSpPr>
          <p:cNvPr id="12" name="TextBox 11"/>
          <p:cNvSpPr txBox="1"/>
          <p:nvPr/>
        </p:nvSpPr>
        <p:spPr>
          <a:xfrm>
            <a:off x="609600" y="2596652"/>
            <a:ext cx="1091902" cy="369332"/>
          </a:xfrm>
          <a:prstGeom prst="rect">
            <a:avLst/>
          </a:prstGeom>
          <a:noFill/>
        </p:spPr>
        <p:txBody>
          <a:bodyPr wrap="none" rtlCol="0">
            <a:spAutoFit/>
          </a:bodyPr>
          <a:lstStyle/>
          <a:p>
            <a:r>
              <a:rPr lang="en-US" dirty="0" smtClean="0"/>
              <a:t>Isoform A</a:t>
            </a:r>
            <a:endParaRPr lang="en-US" dirty="0"/>
          </a:p>
        </p:txBody>
      </p:sp>
      <p:sp>
        <p:nvSpPr>
          <p:cNvPr id="33" name="TextBox 32"/>
          <p:cNvSpPr txBox="1"/>
          <p:nvPr/>
        </p:nvSpPr>
        <p:spPr>
          <a:xfrm>
            <a:off x="609600" y="3657123"/>
            <a:ext cx="1083886" cy="369332"/>
          </a:xfrm>
          <a:prstGeom prst="rect">
            <a:avLst/>
          </a:prstGeom>
          <a:noFill/>
        </p:spPr>
        <p:txBody>
          <a:bodyPr wrap="none" rtlCol="0">
            <a:spAutoFit/>
          </a:bodyPr>
          <a:lstStyle/>
          <a:p>
            <a:r>
              <a:rPr lang="en-US" dirty="0" smtClean="0"/>
              <a:t>Isoform B</a:t>
            </a:r>
            <a:endParaRPr lang="en-US" dirty="0"/>
          </a:p>
        </p:txBody>
      </p:sp>
      <p:sp>
        <p:nvSpPr>
          <p:cNvPr id="18" name="TextBox 17"/>
          <p:cNvSpPr txBox="1"/>
          <p:nvPr/>
        </p:nvSpPr>
        <p:spPr>
          <a:xfrm>
            <a:off x="609601" y="4724400"/>
            <a:ext cx="7239000" cy="2308324"/>
          </a:xfrm>
          <a:prstGeom prst="rect">
            <a:avLst/>
          </a:prstGeom>
          <a:noFill/>
        </p:spPr>
        <p:txBody>
          <a:bodyPr wrap="square" rtlCol="0">
            <a:spAutoFit/>
          </a:bodyPr>
          <a:lstStyle/>
          <a:p>
            <a:pPr marL="285750" indent="-285750">
              <a:buFont typeface="Arial" pitchFamily="34" charset="0"/>
              <a:buChar char="•"/>
            </a:pPr>
            <a:r>
              <a:rPr lang="en-US" dirty="0" smtClean="0"/>
              <a:t>Because Exon 1-A and 1-B share the same donor site, an Exon 1-A:Exon 3 junction is classified as an “annotated junction”</a:t>
            </a:r>
          </a:p>
          <a:p>
            <a:pPr marL="285750" indent="-285750">
              <a:buFont typeface="Arial" pitchFamily="34" charset="0"/>
              <a:buChar char="•"/>
            </a:pPr>
            <a:endParaRPr lang="en-US" dirty="0"/>
          </a:p>
          <a:p>
            <a:pPr marL="285750" indent="-285750">
              <a:buFont typeface="Arial" pitchFamily="34" charset="0"/>
              <a:buChar char="•"/>
            </a:pPr>
            <a:r>
              <a:rPr lang="en-US" dirty="0" smtClean="0"/>
              <a:t>Similarly,  an Exon 1-B:Exon 2 junction is also an “annotated junction”</a:t>
            </a:r>
          </a:p>
          <a:p>
            <a:pPr marL="285750" indent="-285750">
              <a:buFont typeface="Arial" pitchFamily="34" charset="0"/>
              <a:buChar char="•"/>
            </a:pPr>
            <a:endParaRPr lang="en-US" dirty="0"/>
          </a:p>
          <a:p>
            <a:pPr marL="285750" indent="-285750">
              <a:buFont typeface="Arial" pitchFamily="34" charset="0"/>
              <a:buChar char="•"/>
            </a:pPr>
            <a:r>
              <a:rPr lang="en-US" dirty="0" smtClean="0"/>
              <a:t>However, an Exon 2:Exon 4 junction does not exist within a transcript, and is classified as an “</a:t>
            </a:r>
            <a:r>
              <a:rPr lang="en-US" dirty="0" err="1" smtClean="0"/>
              <a:t>unannotated</a:t>
            </a:r>
            <a:r>
              <a:rPr lang="en-US" dirty="0" smtClean="0"/>
              <a:t> junction”</a:t>
            </a:r>
          </a:p>
          <a:p>
            <a:endParaRPr lang="en-US" dirty="0"/>
          </a:p>
        </p:txBody>
      </p:sp>
      <p:sp>
        <p:nvSpPr>
          <p:cNvPr id="35" name="Rectangle 34"/>
          <p:cNvSpPr/>
          <p:nvPr/>
        </p:nvSpPr>
        <p:spPr>
          <a:xfrm>
            <a:off x="4181913" y="3602572"/>
            <a:ext cx="611692" cy="47513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4086103" y="3657600"/>
            <a:ext cx="1275932" cy="369332"/>
          </a:xfrm>
          <a:prstGeom prst="rect">
            <a:avLst/>
          </a:prstGeom>
          <a:noFill/>
        </p:spPr>
        <p:txBody>
          <a:bodyPr wrap="square" rtlCol="0">
            <a:spAutoFit/>
          </a:bodyPr>
          <a:lstStyle/>
          <a:p>
            <a:r>
              <a:rPr lang="en-US" dirty="0" smtClean="0"/>
              <a:t>Exon 2</a:t>
            </a:r>
            <a:endParaRPr lang="en-US" dirty="0"/>
          </a:p>
        </p:txBody>
      </p:sp>
      <p:sp>
        <p:nvSpPr>
          <p:cNvPr id="37" name="TextBox 36"/>
          <p:cNvSpPr txBox="1"/>
          <p:nvPr/>
        </p:nvSpPr>
        <p:spPr>
          <a:xfrm>
            <a:off x="4086103" y="2677886"/>
            <a:ext cx="1275932" cy="369332"/>
          </a:xfrm>
          <a:prstGeom prst="rect">
            <a:avLst/>
          </a:prstGeom>
          <a:noFill/>
        </p:spPr>
        <p:txBody>
          <a:bodyPr wrap="square" rtlCol="0">
            <a:spAutoFit/>
          </a:bodyPr>
          <a:lstStyle/>
          <a:p>
            <a:r>
              <a:rPr lang="en-US" dirty="0" smtClean="0">
                <a:solidFill>
                  <a:schemeClr val="bg1"/>
                </a:solidFill>
              </a:rPr>
              <a:t>Exon 2</a:t>
            </a:r>
            <a:endParaRPr lang="en-US" dirty="0">
              <a:solidFill>
                <a:schemeClr val="bg1"/>
              </a:solidFill>
            </a:endParaRPr>
          </a:p>
        </p:txBody>
      </p:sp>
      <p:grpSp>
        <p:nvGrpSpPr>
          <p:cNvPr id="51" name="Group 50"/>
          <p:cNvGrpSpPr/>
          <p:nvPr/>
        </p:nvGrpSpPr>
        <p:grpSpPr>
          <a:xfrm>
            <a:off x="2986605" y="2209800"/>
            <a:ext cx="2418609" cy="390954"/>
            <a:chOff x="3030709" y="2209800"/>
            <a:chExt cx="1314783" cy="390954"/>
          </a:xfrm>
        </p:grpSpPr>
        <p:cxnSp>
          <p:nvCxnSpPr>
            <p:cNvPr id="52" name="Straight Connector 51"/>
            <p:cNvCxnSpPr/>
            <p:nvPr/>
          </p:nvCxnSpPr>
          <p:spPr>
            <a:xfrm flipV="1">
              <a:off x="3030709" y="2209800"/>
              <a:ext cx="703091" cy="39095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3733800" y="2209800"/>
              <a:ext cx="611692" cy="386852"/>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64428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Types of events</a:t>
            </a:r>
            <a:endParaRPr lang="en-US" dirty="0"/>
          </a:p>
        </p:txBody>
      </p:sp>
      <p:sp>
        <p:nvSpPr>
          <p:cNvPr id="54" name="TextBox 53"/>
          <p:cNvSpPr txBox="1"/>
          <p:nvPr/>
        </p:nvSpPr>
        <p:spPr>
          <a:xfrm>
            <a:off x="335181" y="1013222"/>
            <a:ext cx="7768212" cy="5816977"/>
          </a:xfrm>
          <a:prstGeom prst="rect">
            <a:avLst/>
          </a:prstGeom>
          <a:noFill/>
        </p:spPr>
        <p:txBody>
          <a:bodyPr wrap="square" rtlCol="0">
            <a:spAutoFit/>
          </a:bodyPr>
          <a:lstStyle/>
          <a:p>
            <a:pPr marL="285750" indent="-285750">
              <a:buFont typeface="Arial" pitchFamily="34" charset="0"/>
              <a:buChar char="•"/>
            </a:pPr>
            <a:r>
              <a:rPr lang="en-US" sz="2400" dirty="0" smtClean="0"/>
              <a:t>AS events</a:t>
            </a:r>
          </a:p>
          <a:p>
            <a:pPr marL="285750" indent="-285750">
              <a:buFont typeface="Arial" pitchFamily="34" charset="0"/>
              <a:buChar char="•"/>
            </a:pPr>
            <a:endParaRPr lang="en-US" sz="2400" dirty="0"/>
          </a:p>
          <a:p>
            <a:pPr marL="285750" indent="-285750">
              <a:buFont typeface="Arial" pitchFamily="34" charset="0"/>
              <a:buChar char="•"/>
            </a:pPr>
            <a:endParaRPr lang="en-US" sz="2400" dirty="0" smtClean="0"/>
          </a:p>
          <a:p>
            <a:pPr marL="285750" indent="-285750">
              <a:buFont typeface="Arial" pitchFamily="34" charset="0"/>
              <a:buChar char="•"/>
            </a:pPr>
            <a:endParaRPr lang="en-US" sz="2400" dirty="0"/>
          </a:p>
          <a:p>
            <a:pPr marL="285750" indent="-285750">
              <a:buFont typeface="Arial" pitchFamily="34" charset="0"/>
              <a:buChar char="•"/>
            </a:pPr>
            <a:endParaRPr lang="en-US" sz="2400" dirty="0" smtClean="0"/>
          </a:p>
          <a:p>
            <a:pPr marL="285750" indent="-285750">
              <a:buFont typeface="Arial" pitchFamily="34" charset="0"/>
              <a:buChar char="•"/>
            </a:pPr>
            <a:endParaRPr lang="en-US" sz="2400" dirty="0"/>
          </a:p>
          <a:p>
            <a:pPr marL="285750" indent="-285750">
              <a:buFont typeface="Arial" pitchFamily="34" charset="0"/>
              <a:buChar char="•"/>
            </a:pPr>
            <a:endParaRPr lang="en-US" sz="2400" dirty="0" smtClean="0"/>
          </a:p>
          <a:p>
            <a:pPr marL="285750" indent="-285750">
              <a:buFont typeface="Arial" pitchFamily="34" charset="0"/>
              <a:buChar char="•"/>
            </a:pPr>
            <a:r>
              <a:rPr lang="en-US" sz="2400" dirty="0" smtClean="0"/>
              <a:t>Transcript annotation</a:t>
            </a:r>
            <a:endParaRPr lang="en-US" dirty="0" smtClean="0"/>
          </a:p>
          <a:p>
            <a:pPr marL="285750" indent="-285750">
              <a:buFont typeface="Arial" pitchFamily="34" charset="0"/>
              <a:buChar char="•"/>
            </a:pPr>
            <a:endParaRPr lang="en-US" dirty="0" smtClean="0"/>
          </a:p>
          <a:p>
            <a:pPr marL="285750" indent="-285750">
              <a:buFont typeface="Arial" pitchFamily="34" charset="0"/>
              <a:buChar char="•"/>
            </a:pPr>
            <a:endParaRPr lang="en-US" dirty="0" smtClean="0"/>
          </a:p>
          <a:p>
            <a:pPr marL="285750" indent="-285750">
              <a:buFont typeface="Arial" pitchFamily="34" charset="0"/>
              <a:buChar char="•"/>
            </a:pPr>
            <a:endParaRPr lang="en-US" dirty="0" smtClean="0"/>
          </a:p>
          <a:p>
            <a:pPr marL="285750" indent="-285750">
              <a:buFont typeface="Arial" pitchFamily="34" charset="0"/>
              <a:buChar char="•"/>
            </a:pPr>
            <a:endParaRPr lang="en-US" dirty="0" smtClean="0"/>
          </a:p>
          <a:p>
            <a:pPr marL="285750" indent="-285750">
              <a:buFont typeface="Arial" pitchFamily="34" charset="0"/>
              <a:buChar char="•"/>
            </a:pPr>
            <a:endParaRPr lang="en-US" dirty="0" smtClean="0"/>
          </a:p>
          <a:p>
            <a:pPr marL="285750" indent="-285750">
              <a:buFont typeface="Arial" pitchFamily="34" charset="0"/>
              <a:buChar char="•"/>
            </a:pPr>
            <a:r>
              <a:rPr lang="en-US" sz="2400" dirty="0" smtClean="0"/>
              <a:t>How are events defined?</a:t>
            </a:r>
          </a:p>
          <a:p>
            <a:pPr marL="742950" lvl="1" indent="-285750">
              <a:buFont typeface="Arial" pitchFamily="34" charset="0"/>
              <a:buChar char="•"/>
            </a:pPr>
            <a:r>
              <a:rPr lang="en-US" sz="2400" dirty="0" smtClean="0"/>
              <a:t>Alternative donor/acceptor sites</a:t>
            </a:r>
          </a:p>
          <a:p>
            <a:pPr marL="742950" lvl="1" indent="-285750">
              <a:buFont typeface="Arial" pitchFamily="34" charset="0"/>
              <a:buChar char="•"/>
            </a:pPr>
            <a:r>
              <a:rPr lang="en-US" sz="2400" dirty="0" smtClean="0"/>
              <a:t>Exon-skipping junctions</a:t>
            </a:r>
          </a:p>
          <a:p>
            <a:pPr marL="285750" indent="-285750">
              <a:buFont typeface="Arial" pitchFamily="34" charset="0"/>
              <a:buChar char="•"/>
            </a:pPr>
            <a:endParaRPr lang="en-US" dirty="0"/>
          </a:p>
        </p:txBody>
      </p:sp>
      <p:pic>
        <p:nvPicPr>
          <p:cNvPr id="1028" name="Picture 4" descr="C:\Users\UFGI\Desktop\ES_diagram.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651075"/>
            <a:ext cx="1506538" cy="443099"/>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29" name="Picture 5" descr="C:\Users\UFGI\Desktop\AD_diagram.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0" y="2289531"/>
            <a:ext cx="1506538" cy="531719"/>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0" name="Picture 6" descr="C:\Users\UFGI\Desktop\EU_diagram.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69706" y="3930352"/>
            <a:ext cx="1506538" cy="797579"/>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1" name="Picture 7" descr="C:\Users\UFGI\Desktop\EA_diagram.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5138" y="4036697"/>
            <a:ext cx="1506538" cy="584891"/>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2" name="Picture 8" descr="C:\Users\UFGI\Desktop\IR_diagram.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69706" y="2289531"/>
            <a:ext cx="1506538" cy="478547"/>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3" name="Picture 9" descr="C:\Users\UFGI\Desktop\ADA_diagram.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89462" y="1633350"/>
            <a:ext cx="1506538" cy="478547"/>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4" name="Picture 10" descr="C:\Users\UFGI\Desktop\AA_diagram.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62000" y="2975331"/>
            <a:ext cx="1506538" cy="496271"/>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301676" y="1658695"/>
            <a:ext cx="1998662" cy="2092881"/>
          </a:xfrm>
          <a:prstGeom prst="rect">
            <a:avLst/>
          </a:prstGeom>
          <a:noFill/>
        </p:spPr>
        <p:txBody>
          <a:bodyPr wrap="square" rtlCol="0">
            <a:spAutoFit/>
          </a:bodyPr>
          <a:lstStyle/>
          <a:p>
            <a:r>
              <a:rPr lang="en-US" dirty="0" smtClean="0"/>
              <a:t>Skipped exon</a:t>
            </a:r>
          </a:p>
          <a:p>
            <a:r>
              <a:rPr lang="en-US" sz="2800" dirty="0"/>
              <a:t> </a:t>
            </a:r>
            <a:endParaRPr lang="en-US" sz="2800" dirty="0" smtClean="0"/>
          </a:p>
          <a:p>
            <a:r>
              <a:rPr lang="en-US" dirty="0" smtClean="0"/>
              <a:t>Alternative donor </a:t>
            </a:r>
          </a:p>
          <a:p>
            <a:r>
              <a:rPr lang="en-US" sz="900" dirty="0" smtClean="0"/>
              <a:t> </a:t>
            </a:r>
          </a:p>
          <a:p>
            <a:endParaRPr lang="en-US" dirty="0" smtClean="0"/>
          </a:p>
          <a:p>
            <a:r>
              <a:rPr lang="en-US" dirty="0" smtClean="0"/>
              <a:t>Alt. acceptor</a:t>
            </a:r>
          </a:p>
          <a:p>
            <a:r>
              <a:rPr lang="en-US" dirty="0" smtClean="0"/>
              <a:t> </a:t>
            </a:r>
            <a:endParaRPr lang="en-US" dirty="0"/>
          </a:p>
        </p:txBody>
      </p:sp>
      <p:sp>
        <p:nvSpPr>
          <p:cNvPr id="39" name="TextBox 38"/>
          <p:cNvSpPr txBox="1"/>
          <p:nvPr/>
        </p:nvSpPr>
        <p:spPr>
          <a:xfrm>
            <a:off x="6096000" y="2344138"/>
            <a:ext cx="1998662" cy="369332"/>
          </a:xfrm>
          <a:prstGeom prst="rect">
            <a:avLst/>
          </a:prstGeom>
          <a:noFill/>
        </p:spPr>
        <p:txBody>
          <a:bodyPr wrap="square" rtlCol="0">
            <a:spAutoFit/>
          </a:bodyPr>
          <a:lstStyle/>
          <a:p>
            <a:r>
              <a:rPr lang="en-US" dirty="0" smtClean="0"/>
              <a:t>Retained intron</a:t>
            </a:r>
          </a:p>
        </p:txBody>
      </p:sp>
      <p:sp>
        <p:nvSpPr>
          <p:cNvPr id="4" name="Rectangle 3"/>
          <p:cNvSpPr/>
          <p:nvPr/>
        </p:nvSpPr>
        <p:spPr>
          <a:xfrm>
            <a:off x="6096000" y="1396754"/>
            <a:ext cx="4572000" cy="923330"/>
          </a:xfrm>
          <a:prstGeom prst="rect">
            <a:avLst/>
          </a:prstGeom>
        </p:spPr>
        <p:txBody>
          <a:bodyPr>
            <a:spAutoFit/>
          </a:bodyPr>
          <a:lstStyle/>
          <a:p>
            <a:endParaRPr lang="en-US" dirty="0"/>
          </a:p>
          <a:p>
            <a:endParaRPr lang="en-US" dirty="0"/>
          </a:p>
          <a:p>
            <a:r>
              <a:rPr lang="en-US" dirty="0"/>
              <a:t>Alt. donor and acceptor</a:t>
            </a:r>
          </a:p>
        </p:txBody>
      </p:sp>
      <p:sp>
        <p:nvSpPr>
          <p:cNvPr id="5" name="Rectangle 4"/>
          <p:cNvSpPr/>
          <p:nvPr/>
        </p:nvSpPr>
        <p:spPr>
          <a:xfrm>
            <a:off x="2301676" y="4035971"/>
            <a:ext cx="2438400" cy="646331"/>
          </a:xfrm>
          <a:prstGeom prst="rect">
            <a:avLst/>
          </a:prstGeom>
        </p:spPr>
        <p:txBody>
          <a:bodyPr wrap="square">
            <a:spAutoFit/>
          </a:bodyPr>
          <a:lstStyle/>
          <a:p>
            <a:r>
              <a:rPr lang="en-US" dirty="0" smtClean="0"/>
              <a:t>Junction annotated</a:t>
            </a:r>
          </a:p>
          <a:p>
            <a:r>
              <a:rPr lang="en-US" dirty="0" smtClean="0"/>
              <a:t>to transcript</a:t>
            </a:r>
            <a:endParaRPr lang="en-US" dirty="0"/>
          </a:p>
        </p:txBody>
      </p:sp>
      <p:cxnSp>
        <p:nvCxnSpPr>
          <p:cNvPr id="7" name="Straight Connector 6"/>
          <p:cNvCxnSpPr/>
          <p:nvPr/>
        </p:nvCxnSpPr>
        <p:spPr>
          <a:xfrm>
            <a:off x="385187" y="3508731"/>
            <a:ext cx="8377813"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6096403" y="4035971"/>
            <a:ext cx="2438400" cy="646331"/>
          </a:xfrm>
          <a:prstGeom prst="rect">
            <a:avLst/>
          </a:prstGeom>
        </p:spPr>
        <p:txBody>
          <a:bodyPr wrap="square">
            <a:spAutoFit/>
          </a:bodyPr>
          <a:lstStyle/>
          <a:p>
            <a:r>
              <a:rPr lang="en-US" dirty="0" smtClean="0"/>
              <a:t>Junction not annotated</a:t>
            </a:r>
          </a:p>
          <a:p>
            <a:r>
              <a:rPr lang="en-US" dirty="0" smtClean="0"/>
              <a:t>to transcript</a:t>
            </a:r>
            <a:endParaRPr lang="en-US" dirty="0"/>
          </a:p>
        </p:txBody>
      </p:sp>
      <p:cxnSp>
        <p:nvCxnSpPr>
          <p:cNvPr id="20" name="Straight Connector 19"/>
          <p:cNvCxnSpPr/>
          <p:nvPr/>
        </p:nvCxnSpPr>
        <p:spPr>
          <a:xfrm>
            <a:off x="385187" y="5029200"/>
            <a:ext cx="8377813"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6454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3" name="Group 62"/>
          <p:cNvGrpSpPr/>
          <p:nvPr/>
        </p:nvGrpSpPr>
        <p:grpSpPr>
          <a:xfrm>
            <a:off x="1709101" y="3156031"/>
            <a:ext cx="1509064" cy="228600"/>
            <a:chOff x="2743200" y="3124200"/>
            <a:chExt cx="1251020" cy="228600"/>
          </a:xfrm>
        </p:grpSpPr>
        <p:cxnSp>
          <p:nvCxnSpPr>
            <p:cNvPr id="32" name="Straight Connector 31"/>
            <p:cNvCxnSpPr/>
            <p:nvPr/>
          </p:nvCxnSpPr>
          <p:spPr>
            <a:xfrm flipV="1">
              <a:off x="2743200" y="3124200"/>
              <a:ext cx="609600" cy="2286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3352800" y="3124200"/>
              <a:ext cx="641420" cy="2286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66" name="Group 65"/>
          <p:cNvGrpSpPr/>
          <p:nvPr/>
        </p:nvGrpSpPr>
        <p:grpSpPr>
          <a:xfrm>
            <a:off x="3234001" y="3117931"/>
            <a:ext cx="499800" cy="304800"/>
            <a:chOff x="4252265" y="3238500"/>
            <a:chExt cx="292071" cy="114300"/>
          </a:xfrm>
        </p:grpSpPr>
        <p:cxnSp>
          <p:nvCxnSpPr>
            <p:cNvPr id="76" name="Straight Connector 75"/>
            <p:cNvCxnSpPr/>
            <p:nvPr/>
          </p:nvCxnSpPr>
          <p:spPr>
            <a:xfrm flipV="1">
              <a:off x="4252265" y="3238500"/>
              <a:ext cx="142321" cy="1143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4394586" y="3238500"/>
              <a:ext cx="149750" cy="1143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82" name="Group 81"/>
          <p:cNvGrpSpPr/>
          <p:nvPr/>
        </p:nvGrpSpPr>
        <p:grpSpPr>
          <a:xfrm flipV="1">
            <a:off x="1806610" y="3844421"/>
            <a:ext cx="1905000" cy="264110"/>
            <a:chOff x="2743200" y="3124200"/>
            <a:chExt cx="1251020" cy="228600"/>
          </a:xfrm>
        </p:grpSpPr>
        <p:cxnSp>
          <p:nvCxnSpPr>
            <p:cNvPr id="84" name="Straight Connector 83"/>
            <p:cNvCxnSpPr/>
            <p:nvPr/>
          </p:nvCxnSpPr>
          <p:spPr>
            <a:xfrm flipV="1">
              <a:off x="2743200" y="3124200"/>
              <a:ext cx="609600" cy="2286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3352800" y="3124200"/>
              <a:ext cx="641420" cy="2286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04" name="Group 103"/>
          <p:cNvGrpSpPr/>
          <p:nvPr/>
        </p:nvGrpSpPr>
        <p:grpSpPr>
          <a:xfrm>
            <a:off x="2266010" y="4395607"/>
            <a:ext cx="911169" cy="228600"/>
            <a:chOff x="2743200" y="3124200"/>
            <a:chExt cx="1251020" cy="228600"/>
          </a:xfrm>
        </p:grpSpPr>
        <p:cxnSp>
          <p:nvCxnSpPr>
            <p:cNvPr id="105" name="Straight Connector 104"/>
            <p:cNvCxnSpPr/>
            <p:nvPr/>
          </p:nvCxnSpPr>
          <p:spPr>
            <a:xfrm flipV="1">
              <a:off x="2743200" y="3124200"/>
              <a:ext cx="609600" cy="2286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3352800" y="3124200"/>
              <a:ext cx="641420" cy="2286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07" name="Group 106"/>
          <p:cNvGrpSpPr/>
          <p:nvPr/>
        </p:nvGrpSpPr>
        <p:grpSpPr>
          <a:xfrm>
            <a:off x="3292688" y="4353725"/>
            <a:ext cx="450436" cy="312364"/>
            <a:chOff x="4252265" y="3238500"/>
            <a:chExt cx="292071" cy="114300"/>
          </a:xfrm>
        </p:grpSpPr>
        <p:cxnSp>
          <p:nvCxnSpPr>
            <p:cNvPr id="108" name="Straight Connector 107"/>
            <p:cNvCxnSpPr/>
            <p:nvPr/>
          </p:nvCxnSpPr>
          <p:spPr>
            <a:xfrm flipV="1">
              <a:off x="4252265" y="3238500"/>
              <a:ext cx="142321" cy="1143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4394586" y="3238500"/>
              <a:ext cx="149750" cy="1143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10" name="Group 109"/>
          <p:cNvGrpSpPr/>
          <p:nvPr/>
        </p:nvGrpSpPr>
        <p:grpSpPr>
          <a:xfrm flipV="1">
            <a:off x="2248906" y="5118256"/>
            <a:ext cx="1462704" cy="264110"/>
            <a:chOff x="2743200" y="3124200"/>
            <a:chExt cx="1251020" cy="228600"/>
          </a:xfrm>
        </p:grpSpPr>
        <p:cxnSp>
          <p:nvCxnSpPr>
            <p:cNvPr id="111" name="Straight Connector 110"/>
            <p:cNvCxnSpPr/>
            <p:nvPr/>
          </p:nvCxnSpPr>
          <p:spPr>
            <a:xfrm flipV="1">
              <a:off x="2743200" y="3124200"/>
              <a:ext cx="609600" cy="2286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3352800" y="3124200"/>
              <a:ext cx="641420" cy="228600"/>
            </a:xfrm>
            <a:prstGeom prst="line">
              <a:avLst/>
            </a:prstGeom>
            <a:ln w="571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274638"/>
            <a:ext cx="8229600" cy="715962"/>
          </a:xfrm>
        </p:spPr>
        <p:txBody>
          <a:bodyPr>
            <a:normAutofit fontScale="90000"/>
          </a:bodyPr>
          <a:lstStyle/>
          <a:p>
            <a:r>
              <a:rPr lang="en-US" dirty="0" smtClean="0"/>
              <a:t>Generating reference junctions</a:t>
            </a:r>
            <a:endParaRPr lang="en-US" dirty="0"/>
          </a:p>
        </p:txBody>
      </p:sp>
      <p:sp>
        <p:nvSpPr>
          <p:cNvPr id="4" name="Rectangle 3"/>
          <p:cNvSpPr/>
          <p:nvPr/>
        </p:nvSpPr>
        <p:spPr>
          <a:xfrm>
            <a:off x="533400" y="3346531"/>
            <a:ext cx="1290224"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079820" y="3346531"/>
            <a:ext cx="258045"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1307534" y="4605692"/>
            <a:ext cx="1032179"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3629936" y="3346531"/>
            <a:ext cx="516089"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p:cNvCxnSpPr>
            <a:stCxn id="73" idx="3"/>
            <a:endCxn id="77" idx="3"/>
          </p:cNvCxnSpPr>
          <p:nvPr/>
        </p:nvCxnSpPr>
        <p:spPr>
          <a:xfrm flipV="1">
            <a:off x="2339713" y="2470879"/>
            <a:ext cx="1806312" cy="12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533400" y="2216083"/>
            <a:ext cx="1806313"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3079820" y="2216083"/>
            <a:ext cx="258045"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629936" y="2203531"/>
            <a:ext cx="516089"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385187" y="1251466"/>
            <a:ext cx="7768212" cy="400110"/>
          </a:xfrm>
          <a:prstGeom prst="rect">
            <a:avLst/>
          </a:prstGeom>
          <a:noFill/>
        </p:spPr>
        <p:txBody>
          <a:bodyPr wrap="square" rtlCol="0">
            <a:spAutoFit/>
          </a:bodyPr>
          <a:lstStyle/>
          <a:p>
            <a:pPr marL="285750" indent="-285750">
              <a:buFont typeface="Arial" pitchFamily="34" charset="0"/>
              <a:buChar char="•"/>
            </a:pPr>
            <a:r>
              <a:rPr lang="en-US" sz="2000" dirty="0" smtClean="0"/>
              <a:t>All possible, logical combinations of exons are made (junctions)</a:t>
            </a:r>
            <a:endParaRPr lang="en-US" sz="2000" dirty="0"/>
          </a:p>
        </p:txBody>
      </p:sp>
      <p:sp>
        <p:nvSpPr>
          <p:cNvPr id="17" name="TextBox 16"/>
          <p:cNvSpPr txBox="1"/>
          <p:nvPr/>
        </p:nvSpPr>
        <p:spPr>
          <a:xfrm>
            <a:off x="533400" y="1620799"/>
            <a:ext cx="2819400" cy="369332"/>
          </a:xfrm>
          <a:prstGeom prst="rect">
            <a:avLst/>
          </a:prstGeom>
          <a:noFill/>
        </p:spPr>
        <p:txBody>
          <a:bodyPr wrap="square" rtlCol="0">
            <a:spAutoFit/>
          </a:bodyPr>
          <a:lstStyle/>
          <a:p>
            <a:r>
              <a:rPr lang="en-US" dirty="0" smtClean="0"/>
              <a:t>5’ → 3’ along transcript</a:t>
            </a:r>
            <a:endParaRPr lang="en-US" dirty="0"/>
          </a:p>
        </p:txBody>
      </p:sp>
      <p:sp>
        <p:nvSpPr>
          <p:cNvPr id="43" name="Rectangle 42"/>
          <p:cNvSpPr/>
          <p:nvPr/>
        </p:nvSpPr>
        <p:spPr>
          <a:xfrm>
            <a:off x="3079820" y="4612802"/>
            <a:ext cx="258045"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3629936" y="4612802"/>
            <a:ext cx="516089"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p:cNvSpPr txBox="1"/>
          <p:nvPr/>
        </p:nvSpPr>
        <p:spPr>
          <a:xfrm>
            <a:off x="841721" y="3429212"/>
            <a:ext cx="673582" cy="400110"/>
          </a:xfrm>
          <a:prstGeom prst="rect">
            <a:avLst/>
          </a:prstGeom>
          <a:noFill/>
        </p:spPr>
        <p:txBody>
          <a:bodyPr wrap="none" rtlCol="0">
            <a:spAutoFit/>
          </a:bodyPr>
          <a:lstStyle/>
          <a:p>
            <a:r>
              <a:rPr lang="en-US" sz="2000" b="1" dirty="0" smtClean="0"/>
              <a:t>E1-A</a:t>
            </a:r>
            <a:endParaRPr lang="en-US" sz="2000" b="1" dirty="0"/>
          </a:p>
        </p:txBody>
      </p:sp>
      <p:sp>
        <p:nvSpPr>
          <p:cNvPr id="113" name="TextBox 112"/>
          <p:cNvSpPr txBox="1"/>
          <p:nvPr/>
        </p:nvSpPr>
        <p:spPr>
          <a:xfrm>
            <a:off x="1515303" y="4672984"/>
            <a:ext cx="662361" cy="400110"/>
          </a:xfrm>
          <a:prstGeom prst="rect">
            <a:avLst/>
          </a:prstGeom>
          <a:noFill/>
        </p:spPr>
        <p:txBody>
          <a:bodyPr wrap="none" rtlCol="0">
            <a:spAutoFit/>
          </a:bodyPr>
          <a:lstStyle/>
          <a:p>
            <a:r>
              <a:rPr lang="en-US" sz="2000" b="1" dirty="0" smtClean="0"/>
              <a:t>E1-B</a:t>
            </a:r>
            <a:endParaRPr lang="en-US" sz="2000" b="1" dirty="0"/>
          </a:p>
        </p:txBody>
      </p:sp>
      <p:sp>
        <p:nvSpPr>
          <p:cNvPr id="114" name="TextBox 113"/>
          <p:cNvSpPr txBox="1"/>
          <p:nvPr/>
        </p:nvSpPr>
        <p:spPr>
          <a:xfrm>
            <a:off x="2989070" y="3413823"/>
            <a:ext cx="439544" cy="400110"/>
          </a:xfrm>
          <a:prstGeom prst="rect">
            <a:avLst/>
          </a:prstGeom>
          <a:noFill/>
        </p:spPr>
        <p:txBody>
          <a:bodyPr wrap="none" rtlCol="0">
            <a:spAutoFit/>
          </a:bodyPr>
          <a:lstStyle/>
          <a:p>
            <a:r>
              <a:rPr lang="en-US" sz="2000" b="1" dirty="0" smtClean="0"/>
              <a:t>E2</a:t>
            </a:r>
            <a:endParaRPr lang="en-US" sz="2000" b="1" dirty="0"/>
          </a:p>
        </p:txBody>
      </p:sp>
      <p:sp>
        <p:nvSpPr>
          <p:cNvPr id="115" name="TextBox 114"/>
          <p:cNvSpPr txBox="1"/>
          <p:nvPr/>
        </p:nvSpPr>
        <p:spPr>
          <a:xfrm>
            <a:off x="3668208" y="3413823"/>
            <a:ext cx="439544" cy="400110"/>
          </a:xfrm>
          <a:prstGeom prst="rect">
            <a:avLst/>
          </a:prstGeom>
          <a:noFill/>
        </p:spPr>
        <p:txBody>
          <a:bodyPr wrap="none" rtlCol="0">
            <a:spAutoFit/>
          </a:bodyPr>
          <a:lstStyle/>
          <a:p>
            <a:r>
              <a:rPr lang="en-US" sz="2000" b="1" dirty="0" smtClean="0"/>
              <a:t>E3</a:t>
            </a:r>
            <a:endParaRPr lang="en-US" sz="2000" b="1" dirty="0"/>
          </a:p>
        </p:txBody>
      </p:sp>
      <p:sp>
        <p:nvSpPr>
          <p:cNvPr id="116" name="TextBox 115"/>
          <p:cNvSpPr txBox="1"/>
          <p:nvPr/>
        </p:nvSpPr>
        <p:spPr>
          <a:xfrm>
            <a:off x="2989070" y="4680094"/>
            <a:ext cx="439544" cy="400110"/>
          </a:xfrm>
          <a:prstGeom prst="rect">
            <a:avLst/>
          </a:prstGeom>
          <a:noFill/>
        </p:spPr>
        <p:txBody>
          <a:bodyPr wrap="none" rtlCol="0">
            <a:spAutoFit/>
          </a:bodyPr>
          <a:lstStyle/>
          <a:p>
            <a:r>
              <a:rPr lang="en-US" sz="2000" b="1" dirty="0" smtClean="0"/>
              <a:t>E2</a:t>
            </a:r>
            <a:endParaRPr lang="en-US" sz="2000" b="1" dirty="0"/>
          </a:p>
        </p:txBody>
      </p:sp>
      <p:sp>
        <p:nvSpPr>
          <p:cNvPr id="117" name="TextBox 116"/>
          <p:cNvSpPr txBox="1"/>
          <p:nvPr/>
        </p:nvSpPr>
        <p:spPr>
          <a:xfrm>
            <a:off x="3668208" y="4680094"/>
            <a:ext cx="439544" cy="400110"/>
          </a:xfrm>
          <a:prstGeom prst="rect">
            <a:avLst/>
          </a:prstGeom>
          <a:noFill/>
        </p:spPr>
        <p:txBody>
          <a:bodyPr wrap="none" rtlCol="0">
            <a:spAutoFit/>
          </a:bodyPr>
          <a:lstStyle/>
          <a:p>
            <a:r>
              <a:rPr lang="en-US" sz="2000" b="1" dirty="0" smtClean="0"/>
              <a:t>E3</a:t>
            </a:r>
            <a:endParaRPr lang="en-US" sz="2000" b="1" dirty="0"/>
          </a:p>
        </p:txBody>
      </p:sp>
      <p:sp>
        <p:nvSpPr>
          <p:cNvPr id="69" name="TextBox 68"/>
          <p:cNvSpPr txBox="1"/>
          <p:nvPr/>
        </p:nvSpPr>
        <p:spPr>
          <a:xfrm>
            <a:off x="304800" y="5562600"/>
            <a:ext cx="4343400" cy="646331"/>
          </a:xfrm>
          <a:prstGeom prst="rect">
            <a:avLst/>
          </a:prstGeom>
          <a:noFill/>
        </p:spPr>
        <p:txBody>
          <a:bodyPr wrap="square" rtlCol="0">
            <a:spAutoFit/>
          </a:bodyPr>
          <a:lstStyle/>
          <a:p>
            <a:r>
              <a:rPr lang="en-US" dirty="0" smtClean="0"/>
              <a:t>E.g. E1-A:E2, E1-B:E2, E1-A:E3, E1-B:E3, E2:E3</a:t>
            </a:r>
            <a:endParaRPr lang="en-US" dirty="0"/>
          </a:p>
        </p:txBody>
      </p:sp>
      <p:sp>
        <p:nvSpPr>
          <p:cNvPr id="120" name="TextBox 119"/>
          <p:cNvSpPr txBox="1"/>
          <p:nvPr/>
        </p:nvSpPr>
        <p:spPr>
          <a:xfrm>
            <a:off x="1600201" y="6029206"/>
            <a:ext cx="648706" cy="707886"/>
          </a:xfrm>
          <a:prstGeom prst="rect">
            <a:avLst/>
          </a:prstGeom>
          <a:noFill/>
        </p:spPr>
        <p:txBody>
          <a:bodyPr wrap="square" rtlCol="0">
            <a:spAutoFit/>
          </a:bodyPr>
          <a:lstStyle/>
          <a:p>
            <a:r>
              <a:rPr lang="en-US" sz="4000" dirty="0" smtClean="0">
                <a:solidFill>
                  <a:schemeClr val="accent5">
                    <a:lumMod val="40000"/>
                    <a:lumOff val="60000"/>
                  </a:schemeClr>
                </a:solidFill>
                <a:sym typeface="Wingdings"/>
              </a:rPr>
              <a:t></a:t>
            </a:r>
            <a:endParaRPr lang="en-US" sz="4000" dirty="0">
              <a:solidFill>
                <a:schemeClr val="accent5">
                  <a:lumMod val="40000"/>
                  <a:lumOff val="60000"/>
                </a:schemeClr>
              </a:solidFill>
            </a:endParaRPr>
          </a:p>
        </p:txBody>
      </p:sp>
      <p:grpSp>
        <p:nvGrpSpPr>
          <p:cNvPr id="169" name="Group 168"/>
          <p:cNvGrpSpPr/>
          <p:nvPr/>
        </p:nvGrpSpPr>
        <p:grpSpPr>
          <a:xfrm flipH="1">
            <a:off x="4856011" y="3003631"/>
            <a:ext cx="2804465" cy="304800"/>
            <a:chOff x="4252265" y="3238500"/>
            <a:chExt cx="292071" cy="114300"/>
          </a:xfrm>
        </p:grpSpPr>
        <p:cxnSp>
          <p:nvCxnSpPr>
            <p:cNvPr id="170" name="Straight Connector 169"/>
            <p:cNvCxnSpPr/>
            <p:nvPr/>
          </p:nvCxnSpPr>
          <p:spPr>
            <a:xfrm flipV="1">
              <a:off x="4252265" y="3238500"/>
              <a:ext cx="142321" cy="1143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4394586" y="3238500"/>
              <a:ext cx="149750" cy="1143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2" name="Group 171"/>
          <p:cNvGrpSpPr/>
          <p:nvPr/>
        </p:nvGrpSpPr>
        <p:grpSpPr>
          <a:xfrm flipV="1">
            <a:off x="4876800" y="3928702"/>
            <a:ext cx="3657600" cy="264110"/>
            <a:chOff x="2743200" y="3124200"/>
            <a:chExt cx="1251020" cy="228600"/>
          </a:xfrm>
        </p:grpSpPr>
        <p:cxnSp>
          <p:nvCxnSpPr>
            <p:cNvPr id="173" name="Straight Connector 172"/>
            <p:cNvCxnSpPr/>
            <p:nvPr/>
          </p:nvCxnSpPr>
          <p:spPr>
            <a:xfrm flipV="1">
              <a:off x="2743200" y="3124200"/>
              <a:ext cx="609600" cy="2286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3352800" y="3124200"/>
              <a:ext cx="641420" cy="2286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83" name="Straight Connector 182"/>
          <p:cNvCxnSpPr/>
          <p:nvPr/>
        </p:nvCxnSpPr>
        <p:spPr>
          <a:xfrm flipV="1">
            <a:off x="5650934" y="3881226"/>
            <a:ext cx="516089" cy="74298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84" name="Rectangle 183"/>
          <p:cNvSpPr/>
          <p:nvPr/>
        </p:nvSpPr>
        <p:spPr>
          <a:xfrm>
            <a:off x="4876800" y="3346531"/>
            <a:ext cx="1290224"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p:cNvSpPr/>
          <p:nvPr/>
        </p:nvSpPr>
        <p:spPr>
          <a:xfrm>
            <a:off x="7423220" y="3346531"/>
            <a:ext cx="258045"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Rectangle 185"/>
          <p:cNvSpPr/>
          <p:nvPr/>
        </p:nvSpPr>
        <p:spPr>
          <a:xfrm>
            <a:off x="5650934" y="4605692"/>
            <a:ext cx="1032179"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Rectangle 186"/>
          <p:cNvSpPr/>
          <p:nvPr/>
        </p:nvSpPr>
        <p:spPr>
          <a:xfrm>
            <a:off x="7973336" y="3346531"/>
            <a:ext cx="516089"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8" name="Straight Connector 187"/>
          <p:cNvCxnSpPr>
            <a:stCxn id="189" idx="3"/>
            <a:endCxn id="191" idx="3"/>
          </p:cNvCxnSpPr>
          <p:nvPr/>
        </p:nvCxnSpPr>
        <p:spPr>
          <a:xfrm flipV="1">
            <a:off x="6683113" y="2470879"/>
            <a:ext cx="1806312" cy="12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9" name="Rectangle 188"/>
          <p:cNvSpPr/>
          <p:nvPr/>
        </p:nvSpPr>
        <p:spPr>
          <a:xfrm>
            <a:off x="4876800" y="2216083"/>
            <a:ext cx="1806313"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Rectangle 189"/>
          <p:cNvSpPr/>
          <p:nvPr/>
        </p:nvSpPr>
        <p:spPr>
          <a:xfrm>
            <a:off x="7423220" y="2216083"/>
            <a:ext cx="258045"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Rectangle 190"/>
          <p:cNvSpPr/>
          <p:nvPr/>
        </p:nvSpPr>
        <p:spPr>
          <a:xfrm>
            <a:off x="7973336" y="2203531"/>
            <a:ext cx="516089"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TextBox 193"/>
          <p:cNvSpPr txBox="1"/>
          <p:nvPr/>
        </p:nvSpPr>
        <p:spPr>
          <a:xfrm>
            <a:off x="5185121" y="3429212"/>
            <a:ext cx="673582" cy="400110"/>
          </a:xfrm>
          <a:prstGeom prst="rect">
            <a:avLst/>
          </a:prstGeom>
          <a:noFill/>
        </p:spPr>
        <p:txBody>
          <a:bodyPr wrap="none" rtlCol="0">
            <a:spAutoFit/>
          </a:bodyPr>
          <a:lstStyle/>
          <a:p>
            <a:r>
              <a:rPr lang="en-US" sz="2000" b="1" dirty="0" smtClean="0"/>
              <a:t>E1-A</a:t>
            </a:r>
            <a:endParaRPr lang="en-US" sz="2000" b="1" dirty="0"/>
          </a:p>
        </p:txBody>
      </p:sp>
      <p:sp>
        <p:nvSpPr>
          <p:cNvPr id="195" name="TextBox 194"/>
          <p:cNvSpPr txBox="1"/>
          <p:nvPr/>
        </p:nvSpPr>
        <p:spPr>
          <a:xfrm>
            <a:off x="5858703" y="4672984"/>
            <a:ext cx="662361" cy="400110"/>
          </a:xfrm>
          <a:prstGeom prst="rect">
            <a:avLst/>
          </a:prstGeom>
          <a:noFill/>
        </p:spPr>
        <p:txBody>
          <a:bodyPr wrap="none" rtlCol="0">
            <a:spAutoFit/>
          </a:bodyPr>
          <a:lstStyle/>
          <a:p>
            <a:r>
              <a:rPr lang="en-US" sz="2000" b="1" dirty="0" smtClean="0"/>
              <a:t>E1-B</a:t>
            </a:r>
            <a:endParaRPr lang="en-US" sz="2000" b="1" dirty="0"/>
          </a:p>
        </p:txBody>
      </p:sp>
      <p:sp>
        <p:nvSpPr>
          <p:cNvPr id="196" name="TextBox 195"/>
          <p:cNvSpPr txBox="1"/>
          <p:nvPr/>
        </p:nvSpPr>
        <p:spPr>
          <a:xfrm>
            <a:off x="7332470" y="3413823"/>
            <a:ext cx="439544" cy="400110"/>
          </a:xfrm>
          <a:prstGeom prst="rect">
            <a:avLst/>
          </a:prstGeom>
          <a:noFill/>
        </p:spPr>
        <p:txBody>
          <a:bodyPr wrap="none" rtlCol="0">
            <a:spAutoFit/>
          </a:bodyPr>
          <a:lstStyle/>
          <a:p>
            <a:r>
              <a:rPr lang="en-US" sz="2000" b="1" dirty="0" smtClean="0"/>
              <a:t>E2</a:t>
            </a:r>
            <a:endParaRPr lang="en-US" sz="2000" b="1" dirty="0"/>
          </a:p>
        </p:txBody>
      </p:sp>
      <p:sp>
        <p:nvSpPr>
          <p:cNvPr id="197" name="TextBox 196"/>
          <p:cNvSpPr txBox="1"/>
          <p:nvPr/>
        </p:nvSpPr>
        <p:spPr>
          <a:xfrm>
            <a:off x="8011608" y="3413823"/>
            <a:ext cx="439544" cy="400110"/>
          </a:xfrm>
          <a:prstGeom prst="rect">
            <a:avLst/>
          </a:prstGeom>
          <a:noFill/>
        </p:spPr>
        <p:txBody>
          <a:bodyPr wrap="none" rtlCol="0">
            <a:spAutoFit/>
          </a:bodyPr>
          <a:lstStyle/>
          <a:p>
            <a:r>
              <a:rPr lang="en-US" sz="2000" b="1" dirty="0" smtClean="0"/>
              <a:t>E3</a:t>
            </a:r>
            <a:endParaRPr lang="en-US" sz="2000" b="1" dirty="0"/>
          </a:p>
        </p:txBody>
      </p:sp>
      <p:sp>
        <p:nvSpPr>
          <p:cNvPr id="203" name="TextBox 202"/>
          <p:cNvSpPr txBox="1"/>
          <p:nvPr/>
        </p:nvSpPr>
        <p:spPr>
          <a:xfrm>
            <a:off x="4876799" y="5577839"/>
            <a:ext cx="3841225" cy="646331"/>
          </a:xfrm>
          <a:prstGeom prst="rect">
            <a:avLst/>
          </a:prstGeom>
          <a:noFill/>
        </p:spPr>
        <p:txBody>
          <a:bodyPr wrap="square" rtlCol="0">
            <a:spAutoFit/>
          </a:bodyPr>
          <a:lstStyle/>
          <a:p>
            <a:r>
              <a:rPr lang="en-US" dirty="0" smtClean="0"/>
              <a:t>No illogical junctions!</a:t>
            </a:r>
          </a:p>
          <a:p>
            <a:r>
              <a:rPr lang="en-US" dirty="0" smtClean="0"/>
              <a:t>E.g. E1-A:E1-B, E3:E1-A, E2:E1-A, etc.</a:t>
            </a:r>
            <a:endParaRPr lang="en-US" dirty="0"/>
          </a:p>
        </p:txBody>
      </p:sp>
      <p:sp>
        <p:nvSpPr>
          <p:cNvPr id="204" name="TextBox 203"/>
          <p:cNvSpPr txBox="1"/>
          <p:nvPr/>
        </p:nvSpPr>
        <p:spPr>
          <a:xfrm>
            <a:off x="6358760" y="6029206"/>
            <a:ext cx="648706" cy="707886"/>
          </a:xfrm>
          <a:prstGeom prst="rect">
            <a:avLst/>
          </a:prstGeom>
          <a:noFill/>
        </p:spPr>
        <p:txBody>
          <a:bodyPr wrap="square" rtlCol="0">
            <a:spAutoFit/>
          </a:bodyPr>
          <a:lstStyle/>
          <a:p>
            <a:r>
              <a:rPr lang="en-US" sz="4000" dirty="0" smtClean="0">
                <a:solidFill>
                  <a:srgbClr val="FF0000"/>
                </a:solidFill>
                <a:sym typeface="Wingdings"/>
              </a:rPr>
              <a:t></a:t>
            </a:r>
            <a:endParaRPr lang="en-US" sz="4000" dirty="0">
              <a:solidFill>
                <a:srgbClr val="FF0000"/>
              </a:solidFill>
            </a:endParaRPr>
          </a:p>
        </p:txBody>
      </p:sp>
      <p:cxnSp>
        <p:nvCxnSpPr>
          <p:cNvPr id="206" name="Straight Connector 205"/>
          <p:cNvCxnSpPr/>
          <p:nvPr/>
        </p:nvCxnSpPr>
        <p:spPr>
          <a:xfrm>
            <a:off x="4572000" y="1990131"/>
            <a:ext cx="0" cy="4334469"/>
          </a:xfrm>
          <a:prstGeom prst="line">
            <a:avLst/>
          </a:prstGeom>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6531950" y="2577633"/>
            <a:ext cx="648706" cy="707886"/>
          </a:xfrm>
          <a:prstGeom prst="rect">
            <a:avLst/>
          </a:prstGeom>
          <a:noFill/>
        </p:spPr>
        <p:txBody>
          <a:bodyPr wrap="square" rtlCol="0">
            <a:spAutoFit/>
          </a:bodyPr>
          <a:lstStyle/>
          <a:p>
            <a:r>
              <a:rPr lang="en-US" sz="4000" dirty="0" smtClean="0">
                <a:solidFill>
                  <a:srgbClr val="FF0000"/>
                </a:solidFill>
                <a:sym typeface="Wingdings"/>
              </a:rPr>
              <a:t></a:t>
            </a:r>
            <a:endParaRPr lang="en-US" sz="4000" dirty="0">
              <a:solidFill>
                <a:srgbClr val="FF0000"/>
              </a:solidFill>
            </a:endParaRPr>
          </a:p>
        </p:txBody>
      </p:sp>
      <p:sp>
        <p:nvSpPr>
          <p:cNvPr id="65" name="TextBox 64"/>
          <p:cNvSpPr txBox="1"/>
          <p:nvPr/>
        </p:nvSpPr>
        <p:spPr>
          <a:xfrm>
            <a:off x="6531950" y="4128021"/>
            <a:ext cx="648706" cy="707886"/>
          </a:xfrm>
          <a:prstGeom prst="rect">
            <a:avLst/>
          </a:prstGeom>
          <a:noFill/>
        </p:spPr>
        <p:txBody>
          <a:bodyPr wrap="square" rtlCol="0">
            <a:spAutoFit/>
          </a:bodyPr>
          <a:lstStyle/>
          <a:p>
            <a:r>
              <a:rPr lang="en-US" sz="4000" dirty="0" smtClean="0">
                <a:solidFill>
                  <a:srgbClr val="FF0000"/>
                </a:solidFill>
                <a:sym typeface="Wingdings"/>
              </a:rPr>
              <a:t></a:t>
            </a:r>
            <a:endParaRPr lang="en-US" sz="4000" dirty="0">
              <a:solidFill>
                <a:srgbClr val="FF0000"/>
              </a:solidFill>
            </a:endParaRPr>
          </a:p>
        </p:txBody>
      </p:sp>
      <p:sp>
        <p:nvSpPr>
          <p:cNvPr id="67" name="TextBox 66"/>
          <p:cNvSpPr txBox="1"/>
          <p:nvPr/>
        </p:nvSpPr>
        <p:spPr>
          <a:xfrm>
            <a:off x="5334000" y="3999782"/>
            <a:ext cx="648706" cy="707886"/>
          </a:xfrm>
          <a:prstGeom prst="rect">
            <a:avLst/>
          </a:prstGeom>
          <a:noFill/>
        </p:spPr>
        <p:txBody>
          <a:bodyPr wrap="square" rtlCol="0">
            <a:spAutoFit/>
          </a:bodyPr>
          <a:lstStyle/>
          <a:p>
            <a:r>
              <a:rPr lang="en-US" sz="4000" dirty="0" smtClean="0">
                <a:solidFill>
                  <a:srgbClr val="FF0000"/>
                </a:solidFill>
                <a:sym typeface="Wingdings"/>
              </a:rPr>
              <a:t></a:t>
            </a:r>
            <a:endParaRPr lang="en-US" sz="4000" dirty="0">
              <a:solidFill>
                <a:srgbClr val="FF0000"/>
              </a:solidFill>
            </a:endParaRPr>
          </a:p>
        </p:txBody>
      </p:sp>
    </p:spTree>
    <p:extLst>
      <p:ext uri="{BB962C8B-B14F-4D97-AF65-F5344CB8AC3E}">
        <p14:creationId xmlns:p14="http://schemas.microsoft.com/office/powerpoint/2010/main" val="908884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Generating retained introns</a:t>
            </a:r>
            <a:endParaRPr lang="en-US" dirty="0"/>
          </a:p>
        </p:txBody>
      </p:sp>
      <p:sp>
        <p:nvSpPr>
          <p:cNvPr id="54" name="TextBox 53"/>
          <p:cNvSpPr txBox="1"/>
          <p:nvPr/>
        </p:nvSpPr>
        <p:spPr>
          <a:xfrm>
            <a:off x="385187" y="1251466"/>
            <a:ext cx="7768212" cy="707886"/>
          </a:xfrm>
          <a:prstGeom prst="rect">
            <a:avLst/>
          </a:prstGeom>
          <a:noFill/>
        </p:spPr>
        <p:txBody>
          <a:bodyPr wrap="square" rtlCol="0">
            <a:spAutoFit/>
          </a:bodyPr>
          <a:lstStyle/>
          <a:p>
            <a:pPr marL="285750" indent="-285750">
              <a:buFont typeface="Arial" pitchFamily="34" charset="0"/>
              <a:buChar char="•"/>
            </a:pPr>
            <a:r>
              <a:rPr lang="en-US" sz="2000" dirty="0" smtClean="0"/>
              <a:t>Most-3’ coordinates of </a:t>
            </a:r>
            <a:r>
              <a:rPr lang="en-US" sz="2000" dirty="0" err="1" smtClean="0"/>
              <a:t>exonic</a:t>
            </a:r>
            <a:r>
              <a:rPr lang="en-US" sz="2000" dirty="0" smtClean="0"/>
              <a:t> region used to minimize ambiguity with exon vs. intron sequence</a:t>
            </a:r>
            <a:endParaRPr lang="en-US" sz="2000" dirty="0"/>
          </a:p>
        </p:txBody>
      </p:sp>
      <p:sp>
        <p:nvSpPr>
          <p:cNvPr id="4" name="Rectangle 3"/>
          <p:cNvSpPr/>
          <p:nvPr/>
        </p:nvSpPr>
        <p:spPr>
          <a:xfrm>
            <a:off x="2208144" y="3997735"/>
            <a:ext cx="1290224"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754564" y="3997735"/>
            <a:ext cx="258045"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2982278" y="4792195"/>
            <a:ext cx="1032179"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5304680" y="3997735"/>
            <a:ext cx="516089"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p:cNvCxnSpPr>
            <a:stCxn id="73" idx="3"/>
            <a:endCxn id="77" idx="3"/>
          </p:cNvCxnSpPr>
          <p:nvPr/>
        </p:nvCxnSpPr>
        <p:spPr>
          <a:xfrm flipV="1">
            <a:off x="4014457" y="3282048"/>
            <a:ext cx="1806312" cy="12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2208144" y="3027252"/>
            <a:ext cx="1806313"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4754564" y="3027252"/>
            <a:ext cx="258045"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5304680" y="3014700"/>
            <a:ext cx="516089" cy="5346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4754564" y="4799305"/>
            <a:ext cx="258045"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5304680" y="4799305"/>
            <a:ext cx="516089" cy="534695"/>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p:cNvSpPr txBox="1"/>
          <p:nvPr/>
        </p:nvSpPr>
        <p:spPr>
          <a:xfrm>
            <a:off x="2516465" y="4080416"/>
            <a:ext cx="673582" cy="400110"/>
          </a:xfrm>
          <a:prstGeom prst="rect">
            <a:avLst/>
          </a:prstGeom>
          <a:noFill/>
        </p:spPr>
        <p:txBody>
          <a:bodyPr wrap="none" rtlCol="0">
            <a:spAutoFit/>
          </a:bodyPr>
          <a:lstStyle/>
          <a:p>
            <a:r>
              <a:rPr lang="en-US" sz="2000" b="1" dirty="0" smtClean="0"/>
              <a:t>E1-A</a:t>
            </a:r>
            <a:endParaRPr lang="en-US" sz="2000" b="1" dirty="0"/>
          </a:p>
        </p:txBody>
      </p:sp>
      <p:sp>
        <p:nvSpPr>
          <p:cNvPr id="113" name="TextBox 112"/>
          <p:cNvSpPr txBox="1"/>
          <p:nvPr/>
        </p:nvSpPr>
        <p:spPr>
          <a:xfrm>
            <a:off x="3190047" y="4859487"/>
            <a:ext cx="662361" cy="400110"/>
          </a:xfrm>
          <a:prstGeom prst="rect">
            <a:avLst/>
          </a:prstGeom>
          <a:noFill/>
        </p:spPr>
        <p:txBody>
          <a:bodyPr wrap="none" rtlCol="0">
            <a:spAutoFit/>
          </a:bodyPr>
          <a:lstStyle/>
          <a:p>
            <a:r>
              <a:rPr lang="en-US" sz="2000" b="1" dirty="0" smtClean="0"/>
              <a:t>E1-B</a:t>
            </a:r>
            <a:endParaRPr lang="en-US" sz="2000" b="1" dirty="0"/>
          </a:p>
        </p:txBody>
      </p:sp>
      <p:sp>
        <p:nvSpPr>
          <p:cNvPr id="114" name="TextBox 113"/>
          <p:cNvSpPr txBox="1"/>
          <p:nvPr/>
        </p:nvSpPr>
        <p:spPr>
          <a:xfrm>
            <a:off x="4663814" y="4065027"/>
            <a:ext cx="439544" cy="400110"/>
          </a:xfrm>
          <a:prstGeom prst="rect">
            <a:avLst/>
          </a:prstGeom>
          <a:noFill/>
        </p:spPr>
        <p:txBody>
          <a:bodyPr wrap="none" rtlCol="0">
            <a:spAutoFit/>
          </a:bodyPr>
          <a:lstStyle/>
          <a:p>
            <a:r>
              <a:rPr lang="en-US" sz="2000" b="1" dirty="0" smtClean="0"/>
              <a:t>E2</a:t>
            </a:r>
            <a:endParaRPr lang="en-US" sz="2000" b="1" dirty="0"/>
          </a:p>
        </p:txBody>
      </p:sp>
      <p:sp>
        <p:nvSpPr>
          <p:cNvPr id="115" name="TextBox 114"/>
          <p:cNvSpPr txBox="1"/>
          <p:nvPr/>
        </p:nvSpPr>
        <p:spPr>
          <a:xfrm>
            <a:off x="5342952" y="4065027"/>
            <a:ext cx="439544" cy="400110"/>
          </a:xfrm>
          <a:prstGeom prst="rect">
            <a:avLst/>
          </a:prstGeom>
          <a:noFill/>
        </p:spPr>
        <p:txBody>
          <a:bodyPr wrap="none" rtlCol="0">
            <a:spAutoFit/>
          </a:bodyPr>
          <a:lstStyle/>
          <a:p>
            <a:r>
              <a:rPr lang="en-US" sz="2000" b="1" dirty="0" smtClean="0"/>
              <a:t>E3</a:t>
            </a:r>
            <a:endParaRPr lang="en-US" sz="2000" b="1" dirty="0"/>
          </a:p>
        </p:txBody>
      </p:sp>
      <p:sp>
        <p:nvSpPr>
          <p:cNvPr id="116" name="TextBox 115"/>
          <p:cNvSpPr txBox="1"/>
          <p:nvPr/>
        </p:nvSpPr>
        <p:spPr>
          <a:xfrm>
            <a:off x="4663814" y="4866597"/>
            <a:ext cx="439544" cy="400110"/>
          </a:xfrm>
          <a:prstGeom prst="rect">
            <a:avLst/>
          </a:prstGeom>
          <a:noFill/>
        </p:spPr>
        <p:txBody>
          <a:bodyPr wrap="none" rtlCol="0">
            <a:spAutoFit/>
          </a:bodyPr>
          <a:lstStyle/>
          <a:p>
            <a:r>
              <a:rPr lang="en-US" sz="2000" b="1" dirty="0" smtClean="0"/>
              <a:t>E2</a:t>
            </a:r>
            <a:endParaRPr lang="en-US" sz="2000" b="1" dirty="0"/>
          </a:p>
        </p:txBody>
      </p:sp>
      <p:sp>
        <p:nvSpPr>
          <p:cNvPr id="117" name="TextBox 116"/>
          <p:cNvSpPr txBox="1"/>
          <p:nvPr/>
        </p:nvSpPr>
        <p:spPr>
          <a:xfrm>
            <a:off x="5342952" y="4866597"/>
            <a:ext cx="439544" cy="400110"/>
          </a:xfrm>
          <a:prstGeom prst="rect">
            <a:avLst/>
          </a:prstGeom>
          <a:noFill/>
        </p:spPr>
        <p:txBody>
          <a:bodyPr wrap="none" rtlCol="0">
            <a:spAutoFit/>
          </a:bodyPr>
          <a:lstStyle/>
          <a:p>
            <a:r>
              <a:rPr lang="en-US" sz="2000" b="1" dirty="0" smtClean="0"/>
              <a:t>E3</a:t>
            </a:r>
            <a:endParaRPr lang="en-US" sz="2000" b="1" dirty="0"/>
          </a:p>
        </p:txBody>
      </p:sp>
      <p:cxnSp>
        <p:nvCxnSpPr>
          <p:cNvPr id="7" name="Straight Connector 6"/>
          <p:cNvCxnSpPr/>
          <p:nvPr/>
        </p:nvCxnSpPr>
        <p:spPr>
          <a:xfrm>
            <a:off x="3242808" y="3886200"/>
            <a:ext cx="609600" cy="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4754564" y="3886200"/>
            <a:ext cx="503236"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3786824" y="4724400"/>
            <a:ext cx="503236"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397686" y="2133600"/>
            <a:ext cx="2971800" cy="369332"/>
          </a:xfrm>
          <a:prstGeom prst="rect">
            <a:avLst/>
          </a:prstGeom>
          <a:noFill/>
        </p:spPr>
        <p:txBody>
          <a:bodyPr wrap="square" rtlCol="0">
            <a:spAutoFit/>
          </a:bodyPr>
          <a:lstStyle/>
          <a:p>
            <a:r>
              <a:rPr lang="en-US" dirty="0" smtClean="0"/>
              <a:t>Retained introns made</a:t>
            </a:r>
            <a:endParaRPr lang="en-US" dirty="0"/>
          </a:p>
        </p:txBody>
      </p:sp>
      <p:cxnSp>
        <p:nvCxnSpPr>
          <p:cNvPr id="12" name="Straight Arrow Connector 11"/>
          <p:cNvCxnSpPr/>
          <p:nvPr/>
        </p:nvCxnSpPr>
        <p:spPr>
          <a:xfrm flipH="1">
            <a:off x="4038442" y="2438400"/>
            <a:ext cx="304958" cy="2209800"/>
          </a:xfrm>
          <a:prstGeom prst="straightConnector1">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H="1">
            <a:off x="5103358" y="2502932"/>
            <a:ext cx="154442" cy="1307068"/>
          </a:xfrm>
          <a:prstGeom prst="straightConnector1">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1371600" y="5410200"/>
            <a:ext cx="4267200" cy="646331"/>
          </a:xfrm>
          <a:prstGeom prst="rect">
            <a:avLst/>
          </a:prstGeom>
          <a:noFill/>
        </p:spPr>
        <p:txBody>
          <a:bodyPr wrap="square" rtlCol="0">
            <a:spAutoFit/>
          </a:bodyPr>
          <a:lstStyle/>
          <a:p>
            <a:pPr algn="ctr"/>
            <a:r>
              <a:rPr lang="en-US" dirty="0" smtClean="0"/>
              <a:t>Retained intron not made</a:t>
            </a:r>
          </a:p>
          <a:p>
            <a:pPr algn="ctr"/>
            <a:r>
              <a:rPr lang="en-US" dirty="0" smtClean="0"/>
              <a:t>(intron sequence overlaps with E1-B exon)</a:t>
            </a:r>
            <a:endParaRPr lang="en-US" dirty="0"/>
          </a:p>
        </p:txBody>
      </p:sp>
      <p:cxnSp>
        <p:nvCxnSpPr>
          <p:cNvPr id="83" name="Straight Arrow Connector 82"/>
          <p:cNvCxnSpPr/>
          <p:nvPr/>
        </p:nvCxnSpPr>
        <p:spPr>
          <a:xfrm flipV="1">
            <a:off x="2110154" y="3997735"/>
            <a:ext cx="1547446" cy="1659487"/>
          </a:xfrm>
          <a:prstGeom prst="straightConnector1">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2" name="Picture 8" descr="C:\Users\UFGI\Desktop\IR_diagram.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54424" y="1839470"/>
            <a:ext cx="2365296" cy="75133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75238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Cataloging splicing events</a:t>
            </a:r>
            <a:endParaRPr lang="en-US" dirty="0"/>
          </a:p>
        </p:txBody>
      </p:sp>
      <p:grpSp>
        <p:nvGrpSpPr>
          <p:cNvPr id="12" name="Group 11"/>
          <p:cNvGrpSpPr/>
          <p:nvPr/>
        </p:nvGrpSpPr>
        <p:grpSpPr>
          <a:xfrm>
            <a:off x="381000" y="2824425"/>
            <a:ext cx="7772399" cy="2661975"/>
            <a:chOff x="381000" y="2824425"/>
            <a:chExt cx="7772399" cy="2661975"/>
          </a:xfrm>
          <a:effectLst>
            <a:outerShdw blurRad="50800" dist="38100" dir="2700000" algn="tl" rotWithShape="0">
              <a:prstClr val="black">
                <a:alpha val="40000"/>
              </a:prstClr>
            </a:outerShdw>
          </a:effectLst>
        </p:grpSpPr>
        <p:sp>
          <p:nvSpPr>
            <p:cNvPr id="4" name="Rectangle 3"/>
            <p:cNvSpPr/>
            <p:nvPr/>
          </p:nvSpPr>
          <p:spPr>
            <a:xfrm>
              <a:off x="381000" y="2824425"/>
              <a:ext cx="7620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884904" y="2824425"/>
              <a:ext cx="1524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769158" y="2824425"/>
              <a:ext cx="278841"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572000" y="2824425"/>
              <a:ext cx="5334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962400" y="2824425"/>
              <a:ext cx="139421"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943600" y="2824425"/>
              <a:ext cx="2209799"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p:cNvCxnSpPr/>
            <p:nvPr/>
          </p:nvCxnSpPr>
          <p:spPr>
            <a:xfrm>
              <a:off x="990600" y="3014925"/>
              <a:ext cx="5562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85800" y="3547906"/>
              <a:ext cx="4572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1884904" y="3547906"/>
              <a:ext cx="1524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2769158" y="3547906"/>
              <a:ext cx="583642"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4267200" y="3547906"/>
              <a:ext cx="8382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5943600" y="3547906"/>
              <a:ext cx="990599"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p:cNvCxnSpPr/>
            <p:nvPr/>
          </p:nvCxnSpPr>
          <p:spPr>
            <a:xfrm>
              <a:off x="990600" y="3738406"/>
              <a:ext cx="5562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838200" y="4341725"/>
              <a:ext cx="6096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1884904" y="4341725"/>
              <a:ext cx="1524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2769158" y="4341725"/>
              <a:ext cx="278841"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4572000" y="4341725"/>
              <a:ext cx="5334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3962400" y="4341725"/>
              <a:ext cx="139421"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6477000" y="4341725"/>
              <a:ext cx="1676399"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p:cNvCxnSpPr/>
            <p:nvPr/>
          </p:nvCxnSpPr>
          <p:spPr>
            <a:xfrm>
              <a:off x="990600" y="4532225"/>
              <a:ext cx="5562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2209800" y="5105400"/>
              <a:ext cx="3048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2769158" y="5105400"/>
              <a:ext cx="278841"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4572000" y="5105400"/>
              <a:ext cx="914400"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a:off x="3962400" y="5105400"/>
              <a:ext cx="139421" cy="3810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p:cNvCxnSpPr>
              <a:stCxn id="62" idx="1"/>
            </p:cNvCxnSpPr>
            <p:nvPr/>
          </p:nvCxnSpPr>
          <p:spPr>
            <a:xfrm>
              <a:off x="2209800" y="5295900"/>
              <a:ext cx="31242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384349" y="2023905"/>
            <a:ext cx="7769050" cy="381001"/>
            <a:chOff x="384349" y="2023905"/>
            <a:chExt cx="7769050" cy="381001"/>
          </a:xfrm>
          <a:effectLst>
            <a:outerShdw blurRad="50800" dist="38100" dir="2700000" algn="tl" rotWithShape="0">
              <a:prstClr val="black">
                <a:alpha val="40000"/>
              </a:prstClr>
            </a:outerShdw>
          </a:effectLst>
        </p:grpSpPr>
        <p:cxnSp>
          <p:nvCxnSpPr>
            <p:cNvPr id="34" name="Straight Connector 33"/>
            <p:cNvCxnSpPr/>
            <p:nvPr/>
          </p:nvCxnSpPr>
          <p:spPr>
            <a:xfrm>
              <a:off x="990600" y="2190960"/>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990600" y="2190959"/>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990600" y="2190959"/>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2209800" y="2190959"/>
              <a:ext cx="31242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384349" y="2023906"/>
              <a:ext cx="10668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1888253" y="2023906"/>
              <a:ext cx="1524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2213149" y="2023905"/>
              <a:ext cx="3048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2769158" y="2023906"/>
              <a:ext cx="583642"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3962400" y="2023906"/>
              <a:ext cx="139421"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4267200" y="2023906"/>
              <a:ext cx="12192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5943600" y="2023906"/>
              <a:ext cx="2209799"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p:cNvSpPr txBox="1"/>
          <p:nvPr/>
        </p:nvSpPr>
        <p:spPr>
          <a:xfrm>
            <a:off x="385187" y="1251466"/>
            <a:ext cx="6324600" cy="400110"/>
          </a:xfrm>
          <a:prstGeom prst="rect">
            <a:avLst/>
          </a:prstGeom>
          <a:noFill/>
        </p:spPr>
        <p:txBody>
          <a:bodyPr wrap="square" rtlCol="0">
            <a:spAutoFit/>
          </a:bodyPr>
          <a:lstStyle/>
          <a:p>
            <a:pPr marL="285750" indent="-285750">
              <a:buFont typeface="Arial" pitchFamily="34" charset="0"/>
              <a:buChar char="•"/>
            </a:pPr>
            <a:r>
              <a:rPr lang="en-US" sz="2000" dirty="0" smtClean="0"/>
              <a:t>Example gene (4 isoforms, 7 </a:t>
            </a:r>
            <a:r>
              <a:rPr lang="en-US" sz="2000" dirty="0" err="1" smtClean="0"/>
              <a:t>exonic</a:t>
            </a:r>
            <a:r>
              <a:rPr lang="en-US" sz="2000" dirty="0" smtClean="0"/>
              <a:t> regions):</a:t>
            </a:r>
            <a:endParaRPr lang="en-US" sz="2000" dirty="0"/>
          </a:p>
        </p:txBody>
      </p:sp>
      <p:sp>
        <p:nvSpPr>
          <p:cNvPr id="3" name="TextBox 2"/>
          <p:cNvSpPr txBox="1"/>
          <p:nvPr/>
        </p:nvSpPr>
        <p:spPr>
          <a:xfrm>
            <a:off x="2213149" y="6400800"/>
            <a:ext cx="2541208" cy="369332"/>
          </a:xfrm>
          <a:prstGeom prst="rect">
            <a:avLst/>
          </a:prstGeom>
          <a:noFill/>
        </p:spPr>
        <p:txBody>
          <a:bodyPr wrap="none" rtlCol="0">
            <a:spAutoFit/>
          </a:bodyPr>
          <a:lstStyle/>
          <a:p>
            <a:r>
              <a:rPr lang="en-US" dirty="0" smtClean="0"/>
              <a:t>Combined </a:t>
            </a:r>
            <a:r>
              <a:rPr lang="en-US" dirty="0" err="1" smtClean="0"/>
              <a:t>exonic</a:t>
            </a:r>
            <a:r>
              <a:rPr lang="en-US" dirty="0" smtClean="0"/>
              <a:t> regions</a:t>
            </a:r>
            <a:endParaRPr lang="en-US" dirty="0"/>
          </a:p>
        </p:txBody>
      </p:sp>
      <p:sp>
        <p:nvSpPr>
          <p:cNvPr id="10" name="TextBox 9"/>
          <p:cNvSpPr txBox="1"/>
          <p:nvPr/>
        </p:nvSpPr>
        <p:spPr>
          <a:xfrm>
            <a:off x="6172200" y="6389132"/>
            <a:ext cx="1694631" cy="369332"/>
          </a:xfrm>
          <a:prstGeom prst="rect">
            <a:avLst/>
          </a:prstGeom>
          <a:noFill/>
        </p:spPr>
        <p:txBody>
          <a:bodyPr wrap="none" rtlCol="0">
            <a:spAutoFit/>
          </a:bodyPr>
          <a:lstStyle/>
          <a:p>
            <a:r>
              <a:rPr lang="en-US" dirty="0" smtClean="0"/>
              <a:t>Individual exons</a:t>
            </a:r>
            <a:endParaRPr lang="en-US" dirty="0"/>
          </a:p>
        </p:txBody>
      </p:sp>
      <p:sp>
        <p:nvSpPr>
          <p:cNvPr id="14" name="Rectangle 13"/>
          <p:cNvSpPr/>
          <p:nvPr/>
        </p:nvSpPr>
        <p:spPr>
          <a:xfrm>
            <a:off x="5676900" y="6434663"/>
            <a:ext cx="533400" cy="27827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1676400" y="6434663"/>
            <a:ext cx="533400" cy="27827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0692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381000" y="2514600"/>
            <a:ext cx="7772399" cy="1879041"/>
            <a:chOff x="381000" y="2514600"/>
            <a:chExt cx="7772399" cy="2971800"/>
          </a:xfrm>
        </p:grpSpPr>
        <p:cxnSp>
          <p:nvCxnSpPr>
            <p:cNvPr id="84" name="Straight Connector 83"/>
            <p:cNvCxnSpPr/>
            <p:nvPr/>
          </p:nvCxnSpPr>
          <p:spPr>
            <a:xfrm>
              <a:off x="4277248" y="2514600"/>
              <a:ext cx="0" cy="2971800"/>
            </a:xfrm>
            <a:prstGeom prst="line">
              <a:avLst/>
            </a:prstGeom>
            <a:ln w="1905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81000" y="2514600"/>
              <a:ext cx="0" cy="2971800"/>
            </a:xfrm>
            <a:prstGeom prst="line">
              <a:avLst/>
            </a:prstGeom>
            <a:ln w="19050">
              <a:solidFill>
                <a:srgbClr val="000000">
                  <a:alpha val="50196"/>
                </a:srgbClr>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447800" y="2514600"/>
              <a:ext cx="0" cy="2971800"/>
            </a:xfrm>
            <a:prstGeom prst="line">
              <a:avLst/>
            </a:prstGeom>
            <a:ln w="19050">
              <a:solidFill>
                <a:srgbClr val="000000">
                  <a:alpha val="50196"/>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884904" y="2514600"/>
              <a:ext cx="0" cy="2971800"/>
            </a:xfrm>
            <a:prstGeom prst="line">
              <a:avLst/>
            </a:prstGeom>
            <a:ln w="1905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2063263" y="2514600"/>
              <a:ext cx="0" cy="2971800"/>
            </a:xfrm>
            <a:prstGeom prst="line">
              <a:avLst/>
            </a:prstGeom>
            <a:ln w="1905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209800" y="2514600"/>
              <a:ext cx="0" cy="2971800"/>
            </a:xfrm>
            <a:prstGeom prst="line">
              <a:avLst/>
            </a:prstGeom>
            <a:ln w="19050">
              <a:solidFill>
                <a:srgbClr val="000000">
                  <a:alpha val="50196"/>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2514600" y="2514600"/>
              <a:ext cx="0" cy="2971800"/>
            </a:xfrm>
            <a:prstGeom prst="line">
              <a:avLst/>
            </a:prstGeom>
            <a:ln w="19050">
              <a:solidFill>
                <a:srgbClr val="000000">
                  <a:alpha val="50196"/>
                </a:srgbClr>
              </a:solidFill>
              <a:prstDash val="dash"/>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962400" y="2514600"/>
              <a:ext cx="0" cy="2971800"/>
            </a:xfrm>
            <a:prstGeom prst="line">
              <a:avLst/>
            </a:prstGeom>
            <a:ln w="19050">
              <a:solidFill>
                <a:srgbClr val="000000">
                  <a:alpha val="50196"/>
                </a:srgbClr>
              </a:solidFill>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2769158" y="2514600"/>
              <a:ext cx="0" cy="2971800"/>
            </a:xfrm>
            <a:prstGeom prst="line">
              <a:avLst/>
            </a:prstGeom>
            <a:ln w="1905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352800" y="2514600"/>
              <a:ext cx="0" cy="2971800"/>
            </a:xfrm>
            <a:prstGeom prst="line">
              <a:avLst/>
            </a:prstGeom>
            <a:ln w="1905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4103077" y="2514600"/>
              <a:ext cx="0" cy="2971800"/>
            </a:xfrm>
            <a:prstGeom prst="line">
              <a:avLst/>
            </a:prstGeom>
            <a:ln w="19050">
              <a:solidFill>
                <a:srgbClr val="000000">
                  <a:alpha val="50196"/>
                </a:srgbClr>
              </a:solidFill>
              <a:prstDash val="dash"/>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5486400" y="2514600"/>
              <a:ext cx="0" cy="2971800"/>
            </a:xfrm>
            <a:prstGeom prst="line">
              <a:avLst/>
            </a:prstGeom>
            <a:ln w="1905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5943600" y="2514600"/>
              <a:ext cx="0" cy="2971800"/>
            </a:xfrm>
            <a:prstGeom prst="line">
              <a:avLst/>
            </a:prstGeom>
            <a:ln w="19050">
              <a:solidFill>
                <a:srgbClr val="000000">
                  <a:alpha val="50196"/>
                </a:srgbClr>
              </a:solidFill>
              <a:prstDash val="dash"/>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8153399" y="2514600"/>
              <a:ext cx="0" cy="2971800"/>
            </a:xfrm>
            <a:prstGeom prst="line">
              <a:avLst/>
            </a:prstGeom>
            <a:ln w="19050">
              <a:solidFill>
                <a:srgbClr val="000000">
                  <a:alpha val="50196"/>
                </a:srgbClr>
              </a:solidFill>
              <a:prstDash val="dash"/>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274638"/>
            <a:ext cx="8229600" cy="715962"/>
          </a:xfrm>
        </p:spPr>
        <p:txBody>
          <a:bodyPr>
            <a:normAutofit fontScale="90000"/>
          </a:bodyPr>
          <a:lstStyle/>
          <a:p>
            <a:r>
              <a:rPr lang="en-US" dirty="0" smtClean="0"/>
              <a:t>Cataloging splicing events</a:t>
            </a:r>
            <a:endParaRPr lang="en-US" dirty="0"/>
          </a:p>
        </p:txBody>
      </p:sp>
      <p:sp>
        <p:nvSpPr>
          <p:cNvPr id="4" name="Rectangle 3"/>
          <p:cNvSpPr/>
          <p:nvPr/>
        </p:nvSpPr>
        <p:spPr>
          <a:xfrm>
            <a:off x="381000" y="2824425"/>
            <a:ext cx="902678"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884904" y="2824425"/>
            <a:ext cx="1524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769158" y="2824425"/>
            <a:ext cx="278841"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572000" y="2824425"/>
            <a:ext cx="5334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962400" y="2824425"/>
            <a:ext cx="139421"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943600" y="2824425"/>
            <a:ext cx="2209799"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685800" y="3352800"/>
            <a:ext cx="4572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2769158" y="3352800"/>
            <a:ext cx="583642"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4267200" y="3352800"/>
            <a:ext cx="8382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5943600" y="3352800"/>
            <a:ext cx="990599"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838200" y="3886200"/>
            <a:ext cx="6096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6477000" y="3886200"/>
            <a:ext cx="1676399"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4953002" y="3886200"/>
            <a:ext cx="533398"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p:cNvGrpSpPr/>
          <p:nvPr/>
        </p:nvGrpSpPr>
        <p:grpSpPr>
          <a:xfrm>
            <a:off x="381000" y="2000460"/>
            <a:ext cx="7772399" cy="404446"/>
            <a:chOff x="381000" y="2000460"/>
            <a:chExt cx="7772399" cy="404446"/>
          </a:xfrm>
          <a:effectLst>
            <a:outerShdw blurRad="50800" dist="38100" dir="2700000" algn="tl" rotWithShape="0">
              <a:prstClr val="black">
                <a:alpha val="40000"/>
              </a:prstClr>
            </a:outerShdw>
          </a:effectLst>
        </p:grpSpPr>
        <p:cxnSp>
          <p:nvCxnSpPr>
            <p:cNvPr id="34" name="Straight Connector 33"/>
            <p:cNvCxnSpPr/>
            <p:nvPr/>
          </p:nvCxnSpPr>
          <p:spPr>
            <a:xfrm>
              <a:off x="990600" y="2190960"/>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990600" y="2190959"/>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990600" y="2190959"/>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2209800" y="2190959"/>
              <a:ext cx="31242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381000" y="2000460"/>
              <a:ext cx="10668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1884904" y="2000460"/>
              <a:ext cx="1524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2209800" y="2023906"/>
              <a:ext cx="3048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2769158" y="2023906"/>
              <a:ext cx="583642"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3962400" y="2023906"/>
              <a:ext cx="139421"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4267200" y="2023906"/>
              <a:ext cx="12192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5943600" y="2023906"/>
              <a:ext cx="2209799"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5" name="TextBox 84"/>
          <p:cNvSpPr txBox="1"/>
          <p:nvPr/>
        </p:nvSpPr>
        <p:spPr>
          <a:xfrm>
            <a:off x="385187" y="1251466"/>
            <a:ext cx="6324600" cy="707886"/>
          </a:xfrm>
          <a:prstGeom prst="rect">
            <a:avLst/>
          </a:prstGeom>
          <a:noFill/>
        </p:spPr>
        <p:txBody>
          <a:bodyPr wrap="square" rtlCol="0">
            <a:spAutoFit/>
          </a:bodyPr>
          <a:lstStyle/>
          <a:p>
            <a:pPr marL="285750" indent="-285750">
              <a:buFont typeface="Arial" pitchFamily="34" charset="0"/>
              <a:buChar char="•"/>
            </a:pPr>
            <a:r>
              <a:rPr lang="en-US" sz="2000" dirty="0"/>
              <a:t>14 unique exons </a:t>
            </a:r>
            <a:r>
              <a:rPr lang="en-US" sz="2000" dirty="0" smtClean="0"/>
              <a:t>identified</a:t>
            </a:r>
          </a:p>
          <a:p>
            <a:pPr marL="285750" indent="-285750">
              <a:buFont typeface="Arial" pitchFamily="34" charset="0"/>
              <a:buChar char="•"/>
            </a:pPr>
            <a:r>
              <a:rPr lang="en-US" sz="2000" dirty="0" smtClean="0"/>
              <a:t>Overlapping exons are grouped together</a:t>
            </a:r>
            <a:endParaRPr lang="en-US" sz="2000" dirty="0"/>
          </a:p>
        </p:txBody>
      </p:sp>
      <p:sp>
        <p:nvSpPr>
          <p:cNvPr id="54" name="Rectangle 53"/>
          <p:cNvSpPr/>
          <p:nvPr/>
        </p:nvSpPr>
        <p:spPr>
          <a:xfrm>
            <a:off x="2209800" y="2824425"/>
            <a:ext cx="3048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849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Cataloging splicing events</a:t>
            </a:r>
            <a:endParaRPr lang="en-US" dirty="0"/>
          </a:p>
        </p:txBody>
      </p:sp>
      <p:sp>
        <p:nvSpPr>
          <p:cNvPr id="4" name="Rectangle 3"/>
          <p:cNvSpPr/>
          <p:nvPr/>
        </p:nvSpPr>
        <p:spPr>
          <a:xfrm>
            <a:off x="380999" y="2824425"/>
            <a:ext cx="914399" cy="3810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884904" y="2824425"/>
            <a:ext cx="152400" cy="3810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769158" y="2824425"/>
            <a:ext cx="278841" cy="3810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572000" y="3352800"/>
            <a:ext cx="5334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962400" y="2824425"/>
            <a:ext cx="139421" cy="3810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931457" y="3352800"/>
            <a:ext cx="2209799" cy="3810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685800" y="3352800"/>
            <a:ext cx="4572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2769158" y="3352800"/>
            <a:ext cx="583642"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4267200" y="2824425"/>
            <a:ext cx="838200" cy="3810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5943600" y="2824425"/>
            <a:ext cx="990599"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838200" y="3891223"/>
            <a:ext cx="6096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6477000" y="3891223"/>
            <a:ext cx="1676399"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2209800" y="2819400"/>
            <a:ext cx="304800" cy="3810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4953000" y="3891223"/>
            <a:ext cx="533400" cy="3810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p:cNvGrpSpPr/>
          <p:nvPr/>
        </p:nvGrpSpPr>
        <p:grpSpPr>
          <a:xfrm>
            <a:off x="381000" y="2000460"/>
            <a:ext cx="7772399" cy="404446"/>
            <a:chOff x="381000" y="2000460"/>
            <a:chExt cx="7772399" cy="404446"/>
          </a:xfrm>
          <a:effectLst>
            <a:outerShdw blurRad="50800" dist="38100" dir="2700000" algn="tl" rotWithShape="0">
              <a:prstClr val="black">
                <a:alpha val="40000"/>
              </a:prstClr>
            </a:outerShdw>
          </a:effectLst>
        </p:grpSpPr>
        <p:cxnSp>
          <p:nvCxnSpPr>
            <p:cNvPr id="34" name="Straight Connector 33"/>
            <p:cNvCxnSpPr/>
            <p:nvPr/>
          </p:nvCxnSpPr>
          <p:spPr>
            <a:xfrm>
              <a:off x="990600" y="2190960"/>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990600" y="2190959"/>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990600" y="2190959"/>
              <a:ext cx="5562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2209800" y="2190959"/>
              <a:ext cx="31242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381000" y="2000460"/>
              <a:ext cx="10668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1884904" y="2000460"/>
              <a:ext cx="1524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2209800" y="2023906"/>
              <a:ext cx="3048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2769158" y="2023906"/>
              <a:ext cx="583642"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3962400" y="2023906"/>
              <a:ext cx="139421"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4267200" y="2023906"/>
              <a:ext cx="12192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5943600" y="2023906"/>
              <a:ext cx="2209799"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TextBox 28"/>
          <p:cNvSpPr txBox="1"/>
          <p:nvPr/>
        </p:nvSpPr>
        <p:spPr>
          <a:xfrm>
            <a:off x="385186" y="1251466"/>
            <a:ext cx="7920613" cy="400110"/>
          </a:xfrm>
          <a:prstGeom prst="rect">
            <a:avLst/>
          </a:prstGeom>
          <a:noFill/>
        </p:spPr>
        <p:txBody>
          <a:bodyPr wrap="square" rtlCol="0">
            <a:spAutoFit/>
          </a:bodyPr>
          <a:lstStyle/>
          <a:p>
            <a:pPr marL="285750" indent="-285750">
              <a:buFont typeface="Arial" pitchFamily="34" charset="0"/>
              <a:buChar char="•"/>
            </a:pPr>
            <a:r>
              <a:rPr lang="en-US" sz="2000" dirty="0" smtClean="0"/>
              <a:t>Re-order overlapping exons and set </a:t>
            </a:r>
            <a:r>
              <a:rPr lang="en-US" sz="2000" dirty="0" smtClean="0"/>
              <a:t>longest per </a:t>
            </a:r>
            <a:r>
              <a:rPr lang="en-US" sz="2000" dirty="0" smtClean="0"/>
              <a:t>group as a “reference”</a:t>
            </a:r>
            <a:endParaRPr lang="en-US" sz="2000" dirty="0"/>
          </a:p>
        </p:txBody>
      </p:sp>
      <p:sp>
        <p:nvSpPr>
          <p:cNvPr id="30" name="TextBox 29"/>
          <p:cNvSpPr txBox="1"/>
          <p:nvPr/>
        </p:nvSpPr>
        <p:spPr>
          <a:xfrm>
            <a:off x="765349" y="6400800"/>
            <a:ext cx="2541208" cy="369332"/>
          </a:xfrm>
          <a:prstGeom prst="rect">
            <a:avLst/>
          </a:prstGeom>
          <a:noFill/>
        </p:spPr>
        <p:txBody>
          <a:bodyPr wrap="none" rtlCol="0">
            <a:spAutoFit/>
          </a:bodyPr>
          <a:lstStyle/>
          <a:p>
            <a:r>
              <a:rPr lang="en-US" dirty="0" smtClean="0"/>
              <a:t>Combined </a:t>
            </a:r>
            <a:r>
              <a:rPr lang="en-US" dirty="0" err="1" smtClean="0"/>
              <a:t>exonic</a:t>
            </a:r>
            <a:r>
              <a:rPr lang="en-US" dirty="0" smtClean="0"/>
              <a:t> regions</a:t>
            </a:r>
            <a:endParaRPr lang="en-US" dirty="0"/>
          </a:p>
        </p:txBody>
      </p:sp>
      <p:sp>
        <p:nvSpPr>
          <p:cNvPr id="31" name="TextBox 30"/>
          <p:cNvSpPr txBox="1"/>
          <p:nvPr/>
        </p:nvSpPr>
        <p:spPr>
          <a:xfrm>
            <a:off x="3994010" y="6389132"/>
            <a:ext cx="1694631" cy="369332"/>
          </a:xfrm>
          <a:prstGeom prst="rect">
            <a:avLst/>
          </a:prstGeom>
          <a:noFill/>
        </p:spPr>
        <p:txBody>
          <a:bodyPr wrap="none" rtlCol="0">
            <a:spAutoFit/>
          </a:bodyPr>
          <a:lstStyle/>
          <a:p>
            <a:r>
              <a:rPr lang="en-US" dirty="0" smtClean="0"/>
              <a:t>Individual exons</a:t>
            </a:r>
            <a:endParaRPr lang="en-US" dirty="0"/>
          </a:p>
        </p:txBody>
      </p:sp>
      <p:sp>
        <p:nvSpPr>
          <p:cNvPr id="32" name="Rectangle 31"/>
          <p:cNvSpPr/>
          <p:nvPr/>
        </p:nvSpPr>
        <p:spPr>
          <a:xfrm>
            <a:off x="3498710" y="6434663"/>
            <a:ext cx="533400" cy="27827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28600" y="6434663"/>
            <a:ext cx="533400" cy="27827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6611168" y="6400800"/>
            <a:ext cx="1910588" cy="369332"/>
          </a:xfrm>
          <a:prstGeom prst="rect">
            <a:avLst/>
          </a:prstGeom>
          <a:noFill/>
        </p:spPr>
        <p:txBody>
          <a:bodyPr wrap="none" rtlCol="0">
            <a:spAutoFit/>
          </a:bodyPr>
          <a:lstStyle/>
          <a:p>
            <a:r>
              <a:rPr lang="en-US" dirty="0" smtClean="0"/>
              <a:t>“Reference” exons</a:t>
            </a:r>
            <a:endParaRPr lang="en-US" dirty="0"/>
          </a:p>
        </p:txBody>
      </p:sp>
      <p:sp>
        <p:nvSpPr>
          <p:cNvPr id="36" name="Rectangle 35"/>
          <p:cNvSpPr/>
          <p:nvPr/>
        </p:nvSpPr>
        <p:spPr>
          <a:xfrm>
            <a:off x="6019800" y="6435804"/>
            <a:ext cx="533400" cy="27827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070607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Alternative donors</a:t>
            </a:r>
            <a:endParaRPr lang="en-US" dirty="0"/>
          </a:p>
        </p:txBody>
      </p:sp>
      <p:sp>
        <p:nvSpPr>
          <p:cNvPr id="4" name="Rectangle 3"/>
          <p:cNvSpPr/>
          <p:nvPr/>
        </p:nvSpPr>
        <p:spPr>
          <a:xfrm>
            <a:off x="2415540" y="3429000"/>
            <a:ext cx="1143000" cy="5715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2876074" y="4322647"/>
            <a:ext cx="685800" cy="5715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3101339" y="5218662"/>
            <a:ext cx="914400" cy="5715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2415540" y="2000459"/>
            <a:ext cx="1600200" cy="5715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385186" y="1251466"/>
            <a:ext cx="7920613" cy="707886"/>
          </a:xfrm>
          <a:prstGeom prst="rect">
            <a:avLst/>
          </a:prstGeom>
          <a:noFill/>
        </p:spPr>
        <p:txBody>
          <a:bodyPr wrap="square" rtlCol="0">
            <a:spAutoFit/>
          </a:bodyPr>
          <a:lstStyle/>
          <a:p>
            <a:pPr marL="285750" indent="-285750">
              <a:buFont typeface="Arial" pitchFamily="34" charset="0"/>
              <a:buChar char="•"/>
            </a:pPr>
            <a:r>
              <a:rPr lang="en-US" sz="2000" dirty="0"/>
              <a:t>D</a:t>
            </a:r>
            <a:r>
              <a:rPr lang="en-US" sz="2000" dirty="0" smtClean="0"/>
              <a:t>onor site is “alternative” if not the same as donor as the “reference” exon</a:t>
            </a:r>
            <a:endParaRPr lang="en-US" sz="2000" dirty="0"/>
          </a:p>
        </p:txBody>
      </p:sp>
      <p:grpSp>
        <p:nvGrpSpPr>
          <p:cNvPr id="24" name="Group 23"/>
          <p:cNvGrpSpPr/>
          <p:nvPr/>
        </p:nvGrpSpPr>
        <p:grpSpPr>
          <a:xfrm>
            <a:off x="3187065" y="3269063"/>
            <a:ext cx="388144" cy="152400"/>
            <a:chOff x="3200400" y="3200400"/>
            <a:chExt cx="388144" cy="152400"/>
          </a:xfrm>
        </p:grpSpPr>
        <p:cxnSp>
          <p:nvCxnSpPr>
            <p:cNvPr id="13" name="Straight Connector 12"/>
            <p:cNvCxnSpPr/>
            <p:nvPr/>
          </p:nvCxnSpPr>
          <p:spPr>
            <a:xfrm flipV="1">
              <a:off x="3216592"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3575209"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3200400" y="3200400"/>
              <a:ext cx="38814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9" name="Group 48"/>
          <p:cNvGrpSpPr/>
          <p:nvPr/>
        </p:nvGrpSpPr>
        <p:grpSpPr>
          <a:xfrm>
            <a:off x="3190399" y="4170247"/>
            <a:ext cx="388144" cy="152400"/>
            <a:chOff x="3200400" y="3200400"/>
            <a:chExt cx="388144" cy="152400"/>
          </a:xfrm>
        </p:grpSpPr>
        <p:cxnSp>
          <p:nvCxnSpPr>
            <p:cNvPr id="54" name="Straight Connector 53"/>
            <p:cNvCxnSpPr/>
            <p:nvPr/>
          </p:nvCxnSpPr>
          <p:spPr>
            <a:xfrm flipV="1">
              <a:off x="3216592"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3575209"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a:off x="3200400" y="3200400"/>
              <a:ext cx="38814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8" name="Group 57"/>
          <p:cNvGrpSpPr/>
          <p:nvPr/>
        </p:nvGrpSpPr>
        <p:grpSpPr>
          <a:xfrm>
            <a:off x="3657599" y="5066262"/>
            <a:ext cx="388144" cy="152400"/>
            <a:chOff x="3200400" y="3200400"/>
            <a:chExt cx="388144" cy="152400"/>
          </a:xfrm>
        </p:grpSpPr>
        <p:cxnSp>
          <p:nvCxnSpPr>
            <p:cNvPr id="59" name="Straight Connector 58"/>
            <p:cNvCxnSpPr/>
            <p:nvPr/>
          </p:nvCxnSpPr>
          <p:spPr>
            <a:xfrm flipV="1">
              <a:off x="3216592"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V="1">
              <a:off x="3575209"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H="1">
              <a:off x="3200400" y="3200400"/>
              <a:ext cx="38814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 name="TextBox 24"/>
          <p:cNvSpPr txBox="1"/>
          <p:nvPr/>
        </p:nvSpPr>
        <p:spPr>
          <a:xfrm>
            <a:off x="2581195" y="3530084"/>
            <a:ext cx="1040289" cy="369332"/>
          </a:xfrm>
          <a:prstGeom prst="rect">
            <a:avLst/>
          </a:prstGeom>
          <a:noFill/>
        </p:spPr>
        <p:txBody>
          <a:bodyPr wrap="square" rtlCol="0">
            <a:spAutoFit/>
          </a:bodyPr>
          <a:lstStyle/>
          <a:p>
            <a:r>
              <a:rPr lang="en-US" dirty="0" smtClean="0">
                <a:solidFill>
                  <a:schemeClr val="bg1"/>
                </a:solidFill>
              </a:rPr>
              <a:t>Exon A</a:t>
            </a:r>
            <a:endParaRPr lang="en-US" dirty="0">
              <a:solidFill>
                <a:schemeClr val="bg1"/>
              </a:solidFill>
            </a:endParaRPr>
          </a:p>
        </p:txBody>
      </p:sp>
      <p:sp>
        <p:nvSpPr>
          <p:cNvPr id="64" name="TextBox 63"/>
          <p:cNvSpPr txBox="1"/>
          <p:nvPr/>
        </p:nvSpPr>
        <p:spPr>
          <a:xfrm>
            <a:off x="2828832" y="4423731"/>
            <a:ext cx="1472752" cy="369332"/>
          </a:xfrm>
          <a:prstGeom prst="rect">
            <a:avLst/>
          </a:prstGeom>
          <a:noFill/>
        </p:spPr>
        <p:txBody>
          <a:bodyPr wrap="square" rtlCol="0">
            <a:spAutoFit/>
          </a:bodyPr>
          <a:lstStyle/>
          <a:p>
            <a:r>
              <a:rPr lang="en-US" dirty="0" smtClean="0">
                <a:solidFill>
                  <a:schemeClr val="bg1"/>
                </a:solidFill>
              </a:rPr>
              <a:t>Exon B</a:t>
            </a:r>
            <a:endParaRPr lang="en-US" dirty="0">
              <a:solidFill>
                <a:schemeClr val="bg1"/>
              </a:solidFill>
            </a:endParaRPr>
          </a:p>
        </p:txBody>
      </p:sp>
      <p:sp>
        <p:nvSpPr>
          <p:cNvPr id="66" name="TextBox 65"/>
          <p:cNvSpPr txBox="1"/>
          <p:nvPr/>
        </p:nvSpPr>
        <p:spPr>
          <a:xfrm>
            <a:off x="3164392" y="5319746"/>
            <a:ext cx="986414" cy="369332"/>
          </a:xfrm>
          <a:prstGeom prst="rect">
            <a:avLst/>
          </a:prstGeom>
          <a:noFill/>
        </p:spPr>
        <p:txBody>
          <a:bodyPr wrap="square" rtlCol="0">
            <a:spAutoFit/>
          </a:bodyPr>
          <a:lstStyle/>
          <a:p>
            <a:r>
              <a:rPr lang="en-US" dirty="0" smtClean="0">
                <a:solidFill>
                  <a:schemeClr val="bg1"/>
                </a:solidFill>
              </a:rPr>
              <a:t>Exon C</a:t>
            </a:r>
            <a:endParaRPr lang="en-US" sz="2400" dirty="0">
              <a:solidFill>
                <a:schemeClr val="bg1"/>
              </a:solidFill>
            </a:endParaRPr>
          </a:p>
        </p:txBody>
      </p:sp>
      <p:cxnSp>
        <p:nvCxnSpPr>
          <p:cNvPr id="27" name="Straight Arrow Connector 26"/>
          <p:cNvCxnSpPr/>
          <p:nvPr/>
        </p:nvCxnSpPr>
        <p:spPr>
          <a:xfrm flipH="1" flipV="1">
            <a:off x="3735892" y="3345264"/>
            <a:ext cx="1369508" cy="369486"/>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flipH="1">
            <a:off x="3735892" y="3899416"/>
            <a:ext cx="1369508" cy="347031"/>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a:off x="4157156" y="5102659"/>
            <a:ext cx="1024444" cy="0"/>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334000" y="3530084"/>
            <a:ext cx="2362200" cy="646331"/>
          </a:xfrm>
          <a:prstGeom prst="rect">
            <a:avLst/>
          </a:prstGeom>
          <a:noFill/>
        </p:spPr>
        <p:txBody>
          <a:bodyPr wrap="square" rtlCol="0">
            <a:spAutoFit/>
          </a:bodyPr>
          <a:lstStyle/>
          <a:p>
            <a:r>
              <a:rPr lang="en-US" dirty="0" smtClean="0"/>
              <a:t>Same donor site (reference)</a:t>
            </a:r>
            <a:endParaRPr lang="en-US" dirty="0"/>
          </a:p>
        </p:txBody>
      </p:sp>
      <p:sp>
        <p:nvSpPr>
          <p:cNvPr id="75" name="TextBox 74"/>
          <p:cNvSpPr txBox="1"/>
          <p:nvPr/>
        </p:nvSpPr>
        <p:spPr>
          <a:xfrm>
            <a:off x="5334000" y="4819296"/>
            <a:ext cx="2362200" cy="369332"/>
          </a:xfrm>
          <a:prstGeom prst="rect">
            <a:avLst/>
          </a:prstGeom>
          <a:noFill/>
        </p:spPr>
        <p:txBody>
          <a:bodyPr wrap="square" rtlCol="0">
            <a:spAutoFit/>
          </a:bodyPr>
          <a:lstStyle/>
          <a:p>
            <a:r>
              <a:rPr lang="en-US" dirty="0" smtClean="0"/>
              <a:t>Alternative donor site</a:t>
            </a:r>
            <a:endParaRPr lang="en-US" dirty="0"/>
          </a:p>
        </p:txBody>
      </p:sp>
      <p:pic>
        <p:nvPicPr>
          <p:cNvPr id="65" name="Picture 5" descr="C:\Users\UFGI\Desktop\AD_diagram.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352044"/>
            <a:ext cx="1885519" cy="665478"/>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68874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Alternative acceptors</a:t>
            </a:r>
            <a:endParaRPr lang="en-US" dirty="0"/>
          </a:p>
        </p:txBody>
      </p:sp>
      <p:sp>
        <p:nvSpPr>
          <p:cNvPr id="73" name="Rectangle 72"/>
          <p:cNvSpPr/>
          <p:nvPr/>
        </p:nvSpPr>
        <p:spPr>
          <a:xfrm>
            <a:off x="4015738" y="2000459"/>
            <a:ext cx="1889761" cy="5715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385186" y="1251466"/>
            <a:ext cx="7920613" cy="646331"/>
          </a:xfrm>
          <a:prstGeom prst="rect">
            <a:avLst/>
          </a:prstGeom>
          <a:noFill/>
        </p:spPr>
        <p:txBody>
          <a:bodyPr wrap="square" rtlCol="0">
            <a:spAutoFit/>
          </a:bodyPr>
          <a:lstStyle/>
          <a:p>
            <a:pPr marL="285750" indent="-285750">
              <a:buFont typeface="Arial" pitchFamily="34" charset="0"/>
              <a:buChar char="•"/>
            </a:pPr>
            <a:r>
              <a:rPr lang="en-US" dirty="0" smtClean="0"/>
              <a:t>Acceptor site is “alternative” if not the same as acceptor as the “reference” exon</a:t>
            </a:r>
            <a:endParaRPr lang="en-US" dirty="0"/>
          </a:p>
        </p:txBody>
      </p:sp>
      <p:grpSp>
        <p:nvGrpSpPr>
          <p:cNvPr id="24" name="Group 23"/>
          <p:cNvGrpSpPr/>
          <p:nvPr/>
        </p:nvGrpSpPr>
        <p:grpSpPr>
          <a:xfrm>
            <a:off x="4015738" y="3200400"/>
            <a:ext cx="388144" cy="152400"/>
            <a:chOff x="3200400" y="3200400"/>
            <a:chExt cx="388144" cy="152400"/>
          </a:xfrm>
        </p:grpSpPr>
        <p:cxnSp>
          <p:nvCxnSpPr>
            <p:cNvPr id="13" name="Straight Connector 12"/>
            <p:cNvCxnSpPr/>
            <p:nvPr/>
          </p:nvCxnSpPr>
          <p:spPr>
            <a:xfrm flipV="1">
              <a:off x="3216592"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3575209"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3200400" y="3200400"/>
              <a:ext cx="38814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9" name="Group 48"/>
          <p:cNvGrpSpPr/>
          <p:nvPr/>
        </p:nvGrpSpPr>
        <p:grpSpPr>
          <a:xfrm>
            <a:off x="4518473" y="4126769"/>
            <a:ext cx="388144" cy="152400"/>
            <a:chOff x="3200400" y="3200400"/>
            <a:chExt cx="388144" cy="152400"/>
          </a:xfrm>
        </p:grpSpPr>
        <p:cxnSp>
          <p:nvCxnSpPr>
            <p:cNvPr id="54" name="Straight Connector 53"/>
            <p:cNvCxnSpPr/>
            <p:nvPr/>
          </p:nvCxnSpPr>
          <p:spPr>
            <a:xfrm flipV="1">
              <a:off x="3216592"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3575209"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a:off x="3200400" y="3200400"/>
              <a:ext cx="38814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8" name="Group 57"/>
          <p:cNvGrpSpPr/>
          <p:nvPr/>
        </p:nvGrpSpPr>
        <p:grpSpPr>
          <a:xfrm>
            <a:off x="4960618" y="5003962"/>
            <a:ext cx="388144" cy="152400"/>
            <a:chOff x="3200400" y="3200400"/>
            <a:chExt cx="388144" cy="152400"/>
          </a:xfrm>
        </p:grpSpPr>
        <p:cxnSp>
          <p:nvCxnSpPr>
            <p:cNvPr id="59" name="Straight Connector 58"/>
            <p:cNvCxnSpPr/>
            <p:nvPr/>
          </p:nvCxnSpPr>
          <p:spPr>
            <a:xfrm flipV="1">
              <a:off x="3216592"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V="1">
              <a:off x="3575209" y="3200400"/>
              <a:ext cx="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H="1">
              <a:off x="3200400" y="3200400"/>
              <a:ext cx="38814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 name="Rectangle 3"/>
          <p:cNvSpPr/>
          <p:nvPr/>
        </p:nvSpPr>
        <p:spPr>
          <a:xfrm>
            <a:off x="4015738" y="3429000"/>
            <a:ext cx="1432838" cy="571500"/>
          </a:xfrm>
          <a:prstGeom prst="rect">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4254999" y="3530084"/>
            <a:ext cx="1040289" cy="369332"/>
          </a:xfrm>
          <a:prstGeom prst="rect">
            <a:avLst/>
          </a:prstGeom>
          <a:noFill/>
        </p:spPr>
        <p:txBody>
          <a:bodyPr wrap="square" rtlCol="0">
            <a:spAutoFit/>
          </a:bodyPr>
          <a:lstStyle/>
          <a:p>
            <a:r>
              <a:rPr lang="en-US" dirty="0" smtClean="0">
                <a:solidFill>
                  <a:schemeClr val="bg1"/>
                </a:solidFill>
              </a:rPr>
              <a:t>Exon D</a:t>
            </a:r>
            <a:endParaRPr lang="en-US" dirty="0">
              <a:solidFill>
                <a:schemeClr val="bg1"/>
              </a:solidFill>
            </a:endParaRPr>
          </a:p>
        </p:txBody>
      </p:sp>
      <p:sp>
        <p:nvSpPr>
          <p:cNvPr id="48" name="Rectangle 47"/>
          <p:cNvSpPr/>
          <p:nvPr/>
        </p:nvSpPr>
        <p:spPr>
          <a:xfrm>
            <a:off x="4518473" y="4322647"/>
            <a:ext cx="1425510" cy="5715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4775144" y="4423731"/>
            <a:ext cx="1472752" cy="369332"/>
          </a:xfrm>
          <a:prstGeom prst="rect">
            <a:avLst/>
          </a:prstGeom>
          <a:noFill/>
        </p:spPr>
        <p:txBody>
          <a:bodyPr wrap="square" rtlCol="0">
            <a:spAutoFit/>
          </a:bodyPr>
          <a:lstStyle/>
          <a:p>
            <a:r>
              <a:rPr lang="en-US" dirty="0" smtClean="0">
                <a:solidFill>
                  <a:schemeClr val="bg1"/>
                </a:solidFill>
              </a:rPr>
              <a:t>Exon E</a:t>
            </a:r>
            <a:endParaRPr lang="en-US" dirty="0">
              <a:solidFill>
                <a:schemeClr val="bg1"/>
              </a:solidFill>
            </a:endParaRPr>
          </a:p>
        </p:txBody>
      </p:sp>
      <p:sp>
        <p:nvSpPr>
          <p:cNvPr id="55" name="Rectangle 54"/>
          <p:cNvSpPr/>
          <p:nvPr/>
        </p:nvSpPr>
        <p:spPr>
          <a:xfrm>
            <a:off x="4960618" y="5218662"/>
            <a:ext cx="983364" cy="571500"/>
          </a:xfrm>
          <a:prstGeom prst="rect">
            <a:avLst/>
          </a:prstGeom>
          <a:solidFill>
            <a:schemeClr val="accent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5018313" y="5319746"/>
            <a:ext cx="986414" cy="369332"/>
          </a:xfrm>
          <a:prstGeom prst="rect">
            <a:avLst/>
          </a:prstGeom>
          <a:noFill/>
        </p:spPr>
        <p:txBody>
          <a:bodyPr wrap="square" rtlCol="0">
            <a:spAutoFit/>
          </a:bodyPr>
          <a:lstStyle/>
          <a:p>
            <a:r>
              <a:rPr lang="en-US" dirty="0" smtClean="0">
                <a:solidFill>
                  <a:schemeClr val="bg1"/>
                </a:solidFill>
              </a:rPr>
              <a:t>Exon F</a:t>
            </a:r>
            <a:endParaRPr lang="en-US" sz="2400" dirty="0">
              <a:solidFill>
                <a:schemeClr val="bg1"/>
              </a:solidFill>
            </a:endParaRPr>
          </a:p>
        </p:txBody>
      </p:sp>
      <p:cxnSp>
        <p:nvCxnSpPr>
          <p:cNvPr id="27" name="Straight Arrow Connector 26"/>
          <p:cNvCxnSpPr/>
          <p:nvPr/>
        </p:nvCxnSpPr>
        <p:spPr>
          <a:xfrm flipV="1">
            <a:off x="2895600" y="4608397"/>
            <a:ext cx="1449892" cy="285750"/>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2819400" y="5142462"/>
            <a:ext cx="1955744" cy="361950"/>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2975143" y="3714750"/>
            <a:ext cx="868701" cy="0"/>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85800" y="3392269"/>
            <a:ext cx="2362200" cy="646331"/>
          </a:xfrm>
          <a:prstGeom prst="rect">
            <a:avLst/>
          </a:prstGeom>
          <a:noFill/>
        </p:spPr>
        <p:txBody>
          <a:bodyPr wrap="square" rtlCol="0">
            <a:spAutoFit/>
          </a:bodyPr>
          <a:lstStyle/>
          <a:p>
            <a:r>
              <a:rPr lang="en-US" dirty="0" smtClean="0"/>
              <a:t>Reference acceptor site</a:t>
            </a:r>
          </a:p>
        </p:txBody>
      </p:sp>
      <p:sp>
        <p:nvSpPr>
          <p:cNvPr id="75" name="TextBox 74"/>
          <p:cNvSpPr txBox="1"/>
          <p:nvPr/>
        </p:nvSpPr>
        <p:spPr>
          <a:xfrm>
            <a:off x="685800" y="4819296"/>
            <a:ext cx="2362200" cy="646331"/>
          </a:xfrm>
          <a:prstGeom prst="rect">
            <a:avLst/>
          </a:prstGeom>
          <a:noFill/>
        </p:spPr>
        <p:txBody>
          <a:bodyPr wrap="square" rtlCol="0">
            <a:spAutoFit/>
          </a:bodyPr>
          <a:lstStyle/>
          <a:p>
            <a:r>
              <a:rPr lang="en-US" dirty="0" smtClean="0"/>
              <a:t>Alternative acceptor sites</a:t>
            </a:r>
            <a:endParaRPr lang="en-US" dirty="0"/>
          </a:p>
        </p:txBody>
      </p:sp>
      <p:pic>
        <p:nvPicPr>
          <p:cNvPr id="71" name="Picture 10" descr="C:\Users\UFGI\Desktop\AA_diagram.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340955"/>
            <a:ext cx="1885519" cy="621112"/>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94362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3818</TotalTime>
  <Words>1086</Words>
  <Application>Microsoft Office PowerPoint</Application>
  <PresentationFormat>On-screen Show (4:3)</PresentationFormat>
  <Paragraphs>170</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Office Theme</vt:lpstr>
      <vt:lpstr>Alternative Splicing catalog</vt:lpstr>
      <vt:lpstr>Types of events</vt:lpstr>
      <vt:lpstr>Generating reference junctions</vt:lpstr>
      <vt:lpstr>Generating retained introns</vt:lpstr>
      <vt:lpstr>Cataloging splicing events</vt:lpstr>
      <vt:lpstr>Cataloging splicing events</vt:lpstr>
      <vt:lpstr>Cataloging splicing events</vt:lpstr>
      <vt:lpstr>Alternative donors</vt:lpstr>
      <vt:lpstr>Alternative acceptors</vt:lpstr>
      <vt:lpstr>Skipped exons</vt:lpstr>
      <vt:lpstr>Annotated vs. unannotated junctions</vt:lpstr>
      <vt:lpstr>Annotated vs. unannotated junctions</vt:lpstr>
    </vt:vector>
  </TitlesOfParts>
  <Company>University of Florida Genetics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Splicing</dc:title>
  <dc:creator>UFGI</dc:creator>
  <cp:lastModifiedBy>Newman, Jeremy R B</cp:lastModifiedBy>
  <cp:revision>59</cp:revision>
  <cp:lastPrinted>2015-06-09T16:16:59Z</cp:lastPrinted>
  <dcterms:created xsi:type="dcterms:W3CDTF">2015-06-05T20:07:39Z</dcterms:created>
  <dcterms:modified xsi:type="dcterms:W3CDTF">2016-08-22T19:57:47Z</dcterms:modified>
</cp:coreProperties>
</file>